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95" r:id="rId13"/>
    <p:sldId id="267" r:id="rId14"/>
    <p:sldId id="268" r:id="rId15"/>
    <p:sldId id="269" r:id="rId16"/>
    <p:sldId id="270" r:id="rId17"/>
    <p:sldId id="271" r:id="rId18"/>
    <p:sldId id="272" r:id="rId19"/>
    <p:sldId id="273" r:id="rId20"/>
    <p:sldId id="274"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2" r:id="rId35"/>
    <p:sldId id="293" r:id="rId36"/>
    <p:sldId id="294" r:id="rId37"/>
    <p:sldId id="29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lt-LT"/>
              <a:t>Spustelėję redag. ruoš. pavad. stilių</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11/29/2021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lt-LT"/>
              <a:t>Spustelėję redag. ruoš. pavad. stilių</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idx="1"/>
          </p:nvPr>
        </p:nvSpPr>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lt-LT"/>
              <a:t>Spustelėję redag. ruoš. pavad. stilių</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Redaguoti šablono teksto stilius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11/29/2021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11/29/2021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11/29/2021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lt-LT"/>
              <a:t>Spustelėję redag. ruoš. pavad. stilių</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8" name="Date Placeholder 7"/>
          <p:cNvSpPr>
            <a:spLocks noGrp="1"/>
          </p:cNvSpPr>
          <p:nvPr>
            <p:ph type="dt" sz="half" idx="10"/>
          </p:nvPr>
        </p:nvSpPr>
        <p:spPr/>
        <p:txBody>
          <a:bodyPr/>
          <a:lstStyle/>
          <a:p>
            <a:fld id="{1CF131DD-A141-4471-BCF9-C6073EDD7E20}" type="datetimeFigureOut">
              <a:rPr lang="en-US" dirty="0"/>
              <a:t>11/29/2021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11/29/2021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lt-LT"/>
              <a:t>Spustelėję redag. ruoš. pavad. stilių</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11/29/2021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lt-LT" sz="3600" b="1" i="1" dirty="0"/>
              <a:t>Klaipėdos lopšelis- darželis „Eglutė“</a:t>
            </a:r>
            <a:br>
              <a:rPr lang="lt-LT" sz="3600" b="1" i="1" dirty="0"/>
            </a:br>
            <a:r>
              <a:rPr lang="lt-LT" sz="3600" b="1" i="1" dirty="0"/>
              <a:t>Sveikatos stiprinimo programos</a:t>
            </a:r>
            <a:br>
              <a:rPr lang="lt-LT" sz="3600" b="1" i="1" dirty="0"/>
            </a:br>
            <a:r>
              <a:rPr lang="lt-LT" sz="3600" b="1" i="1" dirty="0"/>
              <a:t>„Judu, žaidžiu sveikatos ritmu“</a:t>
            </a:r>
            <a:br>
              <a:rPr lang="lt-LT" sz="3600" b="1" i="1" dirty="0"/>
            </a:br>
            <a:r>
              <a:rPr lang="lt-LT" sz="3600" b="1" i="1" dirty="0"/>
              <a:t> Ataskaita už 2021 m.</a:t>
            </a:r>
            <a:br>
              <a:rPr lang="lt-LT" sz="3600" b="1" i="1" dirty="0"/>
            </a:br>
            <a:endParaRPr lang="lt-LT" sz="3600" b="1" i="1" dirty="0"/>
          </a:p>
        </p:txBody>
      </p:sp>
      <p:sp>
        <p:nvSpPr>
          <p:cNvPr id="3" name="Antrinis pavadinimas 2"/>
          <p:cNvSpPr>
            <a:spLocks noGrp="1"/>
          </p:cNvSpPr>
          <p:nvPr>
            <p:ph type="subTitle" idx="1"/>
          </p:nvPr>
        </p:nvSpPr>
        <p:spPr/>
        <p:txBody>
          <a:bodyPr/>
          <a:lstStyle/>
          <a:p>
            <a:r>
              <a:rPr lang="en-GB" b="1" dirty="0" err="1">
                <a:latin typeface="Times New Roman" panose="02020603050405020304" pitchFamily="18" charset="0"/>
                <a:cs typeface="Times New Roman" panose="02020603050405020304" pitchFamily="18" charset="0"/>
              </a:rPr>
              <a:t>Pareng</a:t>
            </a:r>
            <a:r>
              <a:rPr lang="lt-LT" b="1" dirty="0">
                <a:latin typeface="Times New Roman" panose="02020603050405020304" pitchFamily="18" charset="0"/>
                <a:cs typeface="Times New Roman" panose="02020603050405020304" pitchFamily="18" charset="0"/>
              </a:rPr>
              <a:t>ė neformaliojo ugdymo mokytoja Rita Baltrimienė</a:t>
            </a:r>
          </a:p>
        </p:txBody>
      </p:sp>
    </p:spTree>
    <p:extLst>
      <p:ext uri="{BB962C8B-B14F-4D97-AF65-F5344CB8AC3E}">
        <p14:creationId xmlns:p14="http://schemas.microsoft.com/office/powerpoint/2010/main" val="146647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1031966" y="1"/>
            <a:ext cx="10093234" cy="6035040"/>
          </a:xfrm>
        </p:spPr>
        <p:txBody>
          <a:bodyPr>
            <a:noAutofit/>
          </a:bodyPr>
          <a:lstStyle/>
          <a:p>
            <a:pPr marL="0" lvl="0" indent="0">
              <a:buNone/>
            </a:pPr>
            <a:r>
              <a:rPr lang="lt-LT" sz="2800" dirty="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Bendri </a:t>
            </a:r>
            <a:r>
              <a:rPr lang="lt-LT" sz="2800" b="1" dirty="0" err="1">
                <a:latin typeface="Times New Roman" panose="02020603050405020304" pitchFamily="18" charset="0"/>
                <a:cs typeface="Times New Roman" panose="02020603050405020304" pitchFamily="18" charset="0"/>
              </a:rPr>
              <a:t>sveikatinimo</a:t>
            </a:r>
            <a:r>
              <a:rPr lang="lt-LT" sz="2800" b="1" dirty="0">
                <a:latin typeface="Times New Roman" panose="02020603050405020304" pitchFamily="18" charset="0"/>
                <a:cs typeface="Times New Roman" panose="02020603050405020304" pitchFamily="18" charset="0"/>
              </a:rPr>
              <a:t> projektai partneriams atveria duris į naujų galimybių pasaulį</a:t>
            </a:r>
            <a:r>
              <a:rPr lang="lt-LT" sz="2800" dirty="0">
                <a:latin typeface="Times New Roman" panose="02020603050405020304" pitchFamily="18" charset="0"/>
                <a:cs typeface="Times New Roman" panose="02020603050405020304" pitchFamily="18" charset="0"/>
              </a:rPr>
              <a:t>“</a:t>
            </a:r>
          </a:p>
          <a:p>
            <a:pPr marL="0" indent="0">
              <a:buNone/>
            </a:pPr>
            <a:r>
              <a:rPr lang="lt-LT" sz="2800" dirty="0">
                <a:latin typeface="Times New Roman" panose="02020603050405020304" pitchFamily="18" charset="0"/>
                <a:cs typeface="Times New Roman" panose="02020603050405020304" pitchFamily="18" charset="0"/>
              </a:rPr>
              <a:t>Projektai su socialiniais partneriais – „ </a:t>
            </a:r>
            <a:r>
              <a:rPr lang="lt-LT" sz="2800" b="1" dirty="0">
                <a:latin typeface="Times New Roman" panose="02020603050405020304" pitchFamily="18" charset="0"/>
                <a:cs typeface="Times New Roman" panose="02020603050405020304" pitchFamily="18" charset="0"/>
              </a:rPr>
              <a:t>Spalvotas pasaulis</a:t>
            </a:r>
            <a:r>
              <a:rPr lang="lt-LT" sz="2800" dirty="0">
                <a:latin typeface="Times New Roman" panose="02020603050405020304" pitchFamily="18" charset="0"/>
                <a:cs typeface="Times New Roman" panose="02020603050405020304" pitchFamily="18" charset="0"/>
              </a:rPr>
              <a:t>“,  „</a:t>
            </a:r>
            <a:r>
              <a:rPr lang="lt-LT" sz="2800" b="1" dirty="0">
                <a:latin typeface="Times New Roman" panose="02020603050405020304" pitchFamily="18" charset="0"/>
                <a:cs typeface="Times New Roman" panose="02020603050405020304" pitchFamily="18" charset="0"/>
              </a:rPr>
              <a:t>Ieškome lobio</a:t>
            </a:r>
            <a:r>
              <a:rPr lang="lt-LT"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marL="0" indent="0">
              <a:buNone/>
            </a:pPr>
            <a:endParaRPr lang="lt-LT" sz="2800" dirty="0">
              <a:latin typeface="Times New Roman" panose="02020603050405020304" pitchFamily="18" charset="0"/>
              <a:cs typeface="Times New Roman" panose="02020603050405020304" pitchFamily="18" charset="0"/>
            </a:endParaRPr>
          </a:p>
          <a:p>
            <a:pPr marL="0" indent="0">
              <a:buNone/>
            </a:pPr>
            <a:r>
              <a:rPr lang="lt-LT" sz="2800" dirty="0">
                <a:latin typeface="Times New Roman" panose="02020603050405020304" pitchFamily="18" charset="0"/>
                <a:cs typeface="Times New Roman" panose="02020603050405020304" pitchFamily="18" charset="0"/>
              </a:rPr>
              <a:t> </a:t>
            </a:r>
            <a:r>
              <a:rPr lang="lt-LT" sz="2800" b="1" dirty="0">
                <a:latin typeface="Times New Roman" panose="02020603050405020304" pitchFamily="18" charset="0"/>
                <a:cs typeface="Times New Roman" panose="02020603050405020304" pitchFamily="18" charset="0"/>
              </a:rPr>
              <a:t>Tikslas</a:t>
            </a:r>
            <a:r>
              <a:rPr lang="lt-LT" sz="2800" dirty="0">
                <a:latin typeface="Times New Roman" panose="02020603050405020304" pitchFamily="18" charset="0"/>
                <a:cs typeface="Times New Roman" panose="02020603050405020304" pitchFamily="18" charset="0"/>
              </a:rPr>
              <a:t>: skatinti kurti, judėti, džiaugtis šokiu. Ugdyti teigiamą požiūrį į kūno kultūrą ir sveikatos ugdymą. </a:t>
            </a:r>
          </a:p>
          <a:p>
            <a:pPr marL="0" indent="0">
              <a:buNone/>
            </a:pPr>
            <a:r>
              <a:rPr lang="lt-LT" sz="2800" b="1" dirty="0">
                <a:latin typeface="Times New Roman" panose="02020603050405020304" pitchFamily="18" charset="0"/>
                <a:cs typeface="Times New Roman" panose="02020603050405020304" pitchFamily="18" charset="0"/>
              </a:rPr>
              <a:t>Uždaviniai</a:t>
            </a:r>
            <a:r>
              <a:rPr lang="lt-LT" sz="2800" dirty="0">
                <a:latin typeface="Times New Roman" panose="02020603050405020304" pitchFamily="18" charset="0"/>
                <a:cs typeface="Times New Roman" panose="02020603050405020304" pitchFamily="18" charset="0"/>
              </a:rPr>
              <a:t>: </a:t>
            </a:r>
          </a:p>
          <a:p>
            <a:pPr marL="0" lvl="0" indent="0">
              <a:buNone/>
            </a:pPr>
            <a:r>
              <a:rPr lang="lt-LT" sz="2800" dirty="0">
                <a:latin typeface="Times New Roman" panose="02020603050405020304" pitchFamily="18" charset="0"/>
                <a:cs typeface="Times New Roman" panose="02020603050405020304" pitchFamily="18" charset="0"/>
              </a:rPr>
              <a:t>Suburti įstaigų bendruomenes, ugdytinius aktyviai veiklai.</a:t>
            </a:r>
          </a:p>
          <a:p>
            <a:pPr marL="0" lvl="0" indent="0">
              <a:buNone/>
            </a:pPr>
            <a:r>
              <a:rPr lang="lt-LT" sz="2800" dirty="0">
                <a:latin typeface="Times New Roman" panose="02020603050405020304" pitchFamily="18" charset="0"/>
                <a:cs typeface="Times New Roman" panose="02020603050405020304" pitchFamily="18" charset="0"/>
              </a:rPr>
              <a:t>Stiprinti fizinę, dvasinę, psichinę, emocinę sveikatą.</a:t>
            </a:r>
          </a:p>
          <a:p>
            <a:pPr marL="0" lvl="0" indent="0">
              <a:buNone/>
            </a:pPr>
            <a:r>
              <a:rPr lang="lt-LT" sz="2800" dirty="0">
                <a:latin typeface="Times New Roman" panose="02020603050405020304" pitchFamily="18" charset="0"/>
                <a:cs typeface="Times New Roman" panose="02020603050405020304" pitchFamily="18" charset="0"/>
              </a:rPr>
              <a:t>Formuoti judėjimo įgūdžius, ugdyti kūrybiškumą.</a:t>
            </a:r>
          </a:p>
          <a:p>
            <a:pPr marL="0" lvl="0" indent="0">
              <a:buNone/>
            </a:pPr>
            <a:r>
              <a:rPr lang="lt-LT" sz="2800" dirty="0">
                <a:latin typeface="Times New Roman" panose="02020603050405020304" pitchFamily="18" charset="0"/>
                <a:cs typeface="Times New Roman" panose="02020603050405020304" pitchFamily="18" charset="0"/>
              </a:rPr>
              <a:t>Dalintis gerąja patirtimi bendradarbiaujant su kitomis ugdymo įstaigomis.</a:t>
            </a:r>
          </a:p>
        </p:txBody>
      </p:sp>
    </p:spTree>
    <p:extLst>
      <p:ext uri="{BB962C8B-B14F-4D97-AF65-F5344CB8AC3E}">
        <p14:creationId xmlns:p14="http://schemas.microsoft.com/office/powerpoint/2010/main" val="197089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967564" y="393405"/>
            <a:ext cx="9941442" cy="5641636"/>
          </a:xfrm>
        </p:spPr>
        <p:txBody>
          <a:bodyPr>
            <a:noAutofit/>
          </a:bodyPr>
          <a:lstStyle/>
          <a:p>
            <a:pPr marL="0" indent="0">
              <a:buNone/>
            </a:pPr>
            <a:r>
              <a:rPr lang="lt-LT" sz="2800" dirty="0">
                <a:latin typeface="Times New Roman" panose="02020603050405020304" pitchFamily="18" charset="0"/>
                <a:cs typeface="Times New Roman" panose="02020603050405020304" pitchFamily="18" charset="0"/>
              </a:rPr>
              <a:t>Pristatyti ir įgyvendinti du projektai su socialiniais partneriais- Klaipėdos m. lopšeliai- darželiai „ Pušaitė“, „Nykštukas“, „Pagrandukas“, „ </a:t>
            </a:r>
            <a:r>
              <a:rPr lang="lt-LT" sz="2800" dirty="0" err="1">
                <a:latin typeface="Times New Roman" panose="02020603050405020304" pitchFamily="18" charset="0"/>
                <a:cs typeface="Times New Roman" panose="02020603050405020304" pitchFamily="18" charset="0"/>
              </a:rPr>
              <a:t>Sakalėlis</a:t>
            </a:r>
            <a:r>
              <a:rPr lang="lt-LT" sz="2800" dirty="0">
                <a:latin typeface="Times New Roman" panose="02020603050405020304" pitchFamily="18" charset="0"/>
                <a:cs typeface="Times New Roman" panose="02020603050405020304" pitchFamily="18" charset="0"/>
              </a:rPr>
              <a:t>“, „Pumpurėlis‘, „Žiogelis“, Kauno rajono lopšelis-darželis „Giraitė“. Projekto „</a:t>
            </a:r>
            <a:r>
              <a:rPr lang="lt-LT" sz="2800" b="1" dirty="0">
                <a:latin typeface="Times New Roman" panose="02020603050405020304" pitchFamily="18" charset="0"/>
                <a:cs typeface="Times New Roman" panose="02020603050405020304" pitchFamily="18" charset="0"/>
              </a:rPr>
              <a:t>Spalvotas pasaulis</a:t>
            </a:r>
            <a:r>
              <a:rPr lang="lt-LT" sz="2800" dirty="0">
                <a:latin typeface="Times New Roman" panose="02020603050405020304" pitchFamily="18" charset="0"/>
                <a:cs typeface="Times New Roman" panose="02020603050405020304" pitchFamily="18" charset="0"/>
              </a:rPr>
              <a:t>“  dalyviai gavo užduotį sukurti spalvotų balionų šokį. Šokis buvo skirtas vaikų gynimo dienai. Į šokį įsitraukė  ne tik Klaipėdos m. ikimokyklinės įstaigos, bet ir Kauno rajonas. Šokio akimirkos buvo fiksuojamas nuotraukose. Spalvotų balionų šokis sudarė puikią galimybę judėjimui, kūrybai, saviraiškai, bendradarbiavimui. </a:t>
            </a:r>
          </a:p>
          <a:p>
            <a:pPr marL="0" indent="0">
              <a:buNone/>
            </a:pPr>
            <a:r>
              <a:rPr lang="lt-LT" sz="2800" dirty="0">
                <a:latin typeface="Times New Roman" panose="02020603050405020304" pitchFamily="18" charset="0"/>
                <a:cs typeface="Times New Roman" panose="02020603050405020304" pitchFamily="18" charset="0"/>
              </a:rPr>
              <a:t>Projektas „</a:t>
            </a:r>
            <a:r>
              <a:rPr lang="lt-LT" sz="2800" b="1" dirty="0">
                <a:latin typeface="Times New Roman" panose="02020603050405020304" pitchFamily="18" charset="0"/>
                <a:cs typeface="Times New Roman" panose="02020603050405020304" pitchFamily="18" charset="0"/>
              </a:rPr>
              <a:t>Ieškome lobio</a:t>
            </a:r>
            <a:r>
              <a:rPr lang="lt-LT" sz="2800" dirty="0">
                <a:latin typeface="Times New Roman" panose="02020603050405020304" pitchFamily="18" charset="0"/>
                <a:cs typeface="Times New Roman" panose="02020603050405020304" pitchFamily="18" charset="0"/>
              </a:rPr>
              <a:t>“ paskatino aktyviai judėti, žaisti, lenktyniauti, ugdyti sveiką gyvenseną, kartu su socialiniais partneriais dalintis gerąja patirtimi. „</a:t>
            </a:r>
            <a:r>
              <a:rPr lang="lt-LT" sz="2800" b="1" dirty="0">
                <a:latin typeface="Times New Roman" panose="02020603050405020304" pitchFamily="18" charset="0"/>
                <a:cs typeface="Times New Roman" panose="02020603050405020304" pitchFamily="18" charset="0"/>
              </a:rPr>
              <a:t>Ieškodami lobio</a:t>
            </a:r>
            <a:r>
              <a:rPr lang="lt-LT" sz="2800" dirty="0">
                <a:latin typeface="Times New Roman" panose="02020603050405020304" pitchFamily="18" charset="0"/>
                <a:cs typeface="Times New Roman" panose="02020603050405020304" pitchFamily="18" charset="0"/>
              </a:rPr>
              <a:t>“, vaikai atrado džiaugsmą, draugystę, nuoširdumą, nuostabą. Tokiu būdu buvo ugdoma ne tik fizinė vaikų sveikata, bet ir psichinė, emocinė. </a:t>
            </a:r>
          </a:p>
          <a:p>
            <a:pPr marL="0" indent="0">
              <a:buNone/>
            </a:pPr>
            <a:r>
              <a:rPr lang="lt-LT"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34185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1074" y="483326"/>
            <a:ext cx="11286309" cy="6063198"/>
          </a:xfrm>
          <a:prstGeom prst="rect">
            <a:avLst/>
          </a:prstGeom>
          <a:noFill/>
        </p:spPr>
        <p:txBody>
          <a:bodyPr wrap="square" rtlCol="0">
            <a:spAutoFit/>
          </a:bodyPr>
          <a:lstStyle/>
          <a:p>
            <a:r>
              <a:rPr lang="lt-LT" sz="2800" dirty="0">
                <a:latin typeface="Times New Roman" panose="02020603050405020304" pitchFamily="18" charset="0"/>
                <a:cs typeface="Times New Roman" panose="02020603050405020304" pitchFamily="18" charset="0"/>
              </a:rPr>
              <a:t>Įstaigoje vykdomos dvi vaikų emociniam intelektui lavinti skirtos programos- </a:t>
            </a:r>
            <a:r>
              <a:rPr lang="lt-LT" sz="2800" dirty="0" smtClean="0">
                <a:latin typeface="Times New Roman" panose="02020603050405020304" pitchFamily="18" charset="0"/>
                <a:cs typeface="Times New Roman" panose="02020603050405020304" pitchFamily="18" charset="0"/>
              </a:rPr>
              <a:t>„</a:t>
            </a:r>
            <a:r>
              <a:rPr lang="lt-LT" sz="2800" b="1" dirty="0" err="1" smtClean="0">
                <a:latin typeface="Times New Roman" panose="02020603050405020304" pitchFamily="18" charset="0"/>
                <a:cs typeface="Times New Roman" panose="02020603050405020304" pitchFamily="18" charset="0"/>
              </a:rPr>
              <a:t>Kimochi</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programa ir „</a:t>
            </a:r>
            <a:r>
              <a:rPr lang="lt-LT" sz="2800" b="1" dirty="0" err="1">
                <a:latin typeface="Times New Roman" panose="02020603050405020304" pitchFamily="18" charset="0"/>
                <a:cs typeface="Times New Roman" panose="02020603050405020304" pitchFamily="18" charset="0"/>
              </a:rPr>
              <a:t>Zipio</a:t>
            </a:r>
            <a:r>
              <a:rPr lang="lt-LT" sz="2800" b="1" dirty="0">
                <a:latin typeface="Times New Roman" panose="02020603050405020304" pitchFamily="18" charset="0"/>
                <a:cs typeface="Times New Roman" panose="02020603050405020304" pitchFamily="18" charset="0"/>
              </a:rPr>
              <a:t> draugai</a:t>
            </a:r>
            <a:r>
              <a:rPr lang="lt-LT" sz="2800" dirty="0">
                <a:latin typeface="Times New Roman" panose="02020603050405020304" pitchFamily="18" charset="0"/>
                <a:cs typeface="Times New Roman" panose="02020603050405020304" pitchFamily="18" charset="0"/>
              </a:rPr>
              <a:t>“.</a:t>
            </a:r>
            <a:br>
              <a:rPr lang="lt-LT" sz="2800" dirty="0">
                <a:latin typeface="Times New Roman" panose="02020603050405020304" pitchFamily="18" charset="0"/>
                <a:cs typeface="Times New Roman" panose="02020603050405020304" pitchFamily="18" charset="0"/>
              </a:rPr>
            </a:br>
            <a:r>
              <a:rPr lang="lt-LT" sz="2800" dirty="0" smtClean="0">
                <a:latin typeface="Times New Roman" panose="02020603050405020304" pitchFamily="18" charset="0"/>
                <a:cs typeface="Times New Roman" panose="02020603050405020304" pitchFamily="18" charset="0"/>
              </a:rPr>
              <a:t>„</a:t>
            </a:r>
            <a:r>
              <a:rPr lang="lt-LT" sz="2800" b="1" dirty="0" err="1" smtClean="0">
                <a:latin typeface="Times New Roman" panose="02020603050405020304" pitchFamily="18" charset="0"/>
                <a:cs typeface="Times New Roman" panose="02020603050405020304" pitchFamily="18" charset="0"/>
              </a:rPr>
              <a:t>Kimochi</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programoje dalyvauja dvi jaunesniosios </a:t>
            </a:r>
            <a:r>
              <a:rPr lang="lt-LT" sz="2800" dirty="0" smtClean="0">
                <a:latin typeface="Times New Roman" panose="02020603050405020304" pitchFamily="18" charset="0"/>
                <a:cs typeface="Times New Roman" panose="02020603050405020304" pitchFamily="18" charset="0"/>
              </a:rPr>
              <a:t>grupės - </a:t>
            </a:r>
            <a:r>
              <a:rPr lang="lt-LT" sz="2800" dirty="0">
                <a:latin typeface="Times New Roman" panose="02020603050405020304" pitchFamily="18" charset="0"/>
                <a:cs typeface="Times New Roman" panose="02020603050405020304" pitchFamily="18" charset="0"/>
              </a:rPr>
              <a:t>tai „ </a:t>
            </a:r>
            <a:r>
              <a:rPr lang="lt-LT" sz="2800" dirty="0" err="1">
                <a:latin typeface="Times New Roman" panose="02020603050405020304" pitchFamily="18" charset="0"/>
                <a:cs typeface="Times New Roman" panose="02020603050405020304" pitchFamily="18" charset="0"/>
              </a:rPr>
              <a:t>Voveriukų</a:t>
            </a:r>
            <a:r>
              <a:rPr lang="lt-LT" sz="2800" dirty="0">
                <a:latin typeface="Times New Roman" panose="02020603050405020304" pitchFamily="18" charset="0"/>
                <a:cs typeface="Times New Roman" panose="02020603050405020304" pitchFamily="18" charset="0"/>
              </a:rPr>
              <a:t>“ ir </a:t>
            </a:r>
            <a:r>
              <a:rPr lang="lt-LT" sz="2800" dirty="0" smtClean="0">
                <a:latin typeface="Times New Roman" panose="02020603050405020304" pitchFamily="18" charset="0"/>
                <a:cs typeface="Times New Roman" panose="02020603050405020304" pitchFamily="18" charset="0"/>
              </a:rPr>
              <a:t> „ </a:t>
            </a:r>
            <a:r>
              <a:rPr lang="lt-LT" sz="2800" dirty="0">
                <a:latin typeface="Times New Roman" panose="02020603050405020304" pitchFamily="18" charset="0"/>
                <a:cs typeface="Times New Roman" panose="02020603050405020304" pitchFamily="18" charset="0"/>
              </a:rPr>
              <a:t>Pelėdžiukų“ grupių ugdytiniai.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sz="2800" dirty="0">
                <a:latin typeface="Times New Roman" panose="02020603050405020304" pitchFamily="18" charset="0"/>
                <a:cs typeface="Times New Roman" panose="02020603050405020304" pitchFamily="18" charset="0"/>
              </a:rPr>
              <a:t>Programa „ </a:t>
            </a:r>
            <a:r>
              <a:rPr lang="lt-LT" sz="2800" b="1" dirty="0" err="1">
                <a:latin typeface="Times New Roman" panose="02020603050405020304" pitchFamily="18" charset="0"/>
                <a:cs typeface="Times New Roman" panose="02020603050405020304" pitchFamily="18" charset="0"/>
              </a:rPr>
              <a:t>Zipio</a:t>
            </a:r>
            <a:r>
              <a:rPr lang="lt-LT" sz="2800" b="1" dirty="0">
                <a:latin typeface="Times New Roman" panose="02020603050405020304" pitchFamily="18" charset="0"/>
                <a:cs typeface="Times New Roman" panose="02020603050405020304" pitchFamily="18" charset="0"/>
              </a:rPr>
              <a:t> draugai</a:t>
            </a:r>
            <a:r>
              <a:rPr lang="lt-LT" sz="2800" dirty="0">
                <a:latin typeface="Times New Roman" panose="02020603050405020304" pitchFamily="18" charset="0"/>
                <a:cs typeface="Times New Roman" panose="02020603050405020304" pitchFamily="18" charset="0"/>
              </a:rPr>
              <a:t>“ –skirta ugdyti 5-7 m. amžiaus vaikų socialinius įgūdžius ir emocines kompetencijas. Per 24 </a:t>
            </a:r>
            <a:r>
              <a:rPr lang="lt-LT" sz="2800" dirty="0" smtClean="0">
                <a:latin typeface="Times New Roman" panose="02020603050405020304" pitchFamily="18" charset="0"/>
                <a:cs typeface="Times New Roman" panose="02020603050405020304" pitchFamily="18" charset="0"/>
              </a:rPr>
              <a:t>valandėles, kurių metu pasakojamos istorijos ir užsiimama tam tikra veikla, vaikai mokosi patys surasti įvairių problemų sprendimus. „</a:t>
            </a:r>
            <a:r>
              <a:rPr lang="lt-LT" sz="2800" b="1" dirty="0" err="1" smtClean="0">
                <a:latin typeface="Times New Roman" panose="02020603050405020304" pitchFamily="18" charset="0"/>
                <a:cs typeface="Times New Roman" panose="02020603050405020304" pitchFamily="18" charset="0"/>
              </a:rPr>
              <a:t>Zipio</a:t>
            </a:r>
            <a:r>
              <a:rPr lang="lt-LT" sz="2800" b="1" dirty="0" smtClean="0">
                <a:latin typeface="Times New Roman" panose="02020603050405020304" pitchFamily="18" charset="0"/>
                <a:cs typeface="Times New Roman" panose="02020603050405020304" pitchFamily="18" charset="0"/>
              </a:rPr>
              <a:t> draugai</a:t>
            </a:r>
            <a:r>
              <a:rPr lang="lt-LT" sz="2800" dirty="0" smtClean="0">
                <a:latin typeface="Times New Roman" panose="02020603050405020304" pitchFamily="18" charset="0"/>
                <a:cs typeface="Times New Roman" panose="02020603050405020304" pitchFamily="18" charset="0"/>
              </a:rPr>
              <a:t>“ programoje dalyvauja priešmokyklinio ugdymo grupės - tai „ Saulės zuikučių“ ir „ Nykštukų“ grupių ugdytiniai.</a:t>
            </a:r>
          </a:p>
          <a:p>
            <a:r>
              <a:rPr lang="lt-LT" sz="2800" dirty="0">
                <a:latin typeface="Times New Roman" panose="02020603050405020304" pitchFamily="18" charset="0"/>
                <a:cs typeface="Times New Roman" panose="02020603050405020304" pitchFamily="18" charset="0"/>
              </a:rPr>
              <a:t/>
            </a:r>
            <a:br>
              <a:rPr lang="lt-LT" sz="2800"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
            </a:r>
            <a:br>
              <a:rPr lang="lt-LT" dirty="0">
                <a:latin typeface="Times New Roman" panose="02020603050405020304" pitchFamily="18" charset="0"/>
                <a:cs typeface="Times New Roman" panose="02020603050405020304" pitchFamily="18" charset="0"/>
              </a:rPr>
            </a:br>
            <a:r>
              <a:rPr lang="lt-LT" sz="1600" dirty="0">
                <a:latin typeface="Times New Roman" panose="02020603050405020304" pitchFamily="18" charset="0"/>
                <a:cs typeface="Times New Roman" panose="02020603050405020304" pitchFamily="18" charset="0"/>
              </a:rPr>
              <a:t/>
            </a:r>
            <a:br>
              <a:rPr lang="lt-LT" sz="1600" dirty="0">
                <a:latin typeface="Times New Roman" panose="02020603050405020304" pitchFamily="18" charset="0"/>
                <a:cs typeface="Times New Roman" panose="02020603050405020304" pitchFamily="18" charset="0"/>
              </a:rPr>
            </a:br>
            <a:endParaRPr lang="lt-LT" dirty="0"/>
          </a:p>
        </p:txBody>
      </p:sp>
    </p:spTree>
    <p:extLst>
      <p:ext uri="{BB962C8B-B14F-4D97-AF65-F5344CB8AC3E}">
        <p14:creationId xmlns:p14="http://schemas.microsoft.com/office/powerpoint/2010/main" val="1297916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130629" y="340242"/>
            <a:ext cx="12522115" cy="6178358"/>
          </a:xfrm>
          <a:prstGeom prst="rect">
            <a:avLst/>
          </a:prstGeom>
        </p:spPr>
        <p:txBody>
          <a:bodyPr wrap="square">
            <a:spAutoFit/>
          </a:bodyPr>
          <a:lstStyle/>
          <a:p>
            <a:pPr marL="457200">
              <a:lnSpc>
                <a:spcPct val="107000"/>
              </a:lnSpc>
              <a:spcAft>
                <a:spcPts val="800"/>
              </a:spcAft>
            </a:pPr>
            <a:r>
              <a:rPr lang="lt-LT" sz="2800" dirty="0">
                <a:latin typeface="Times New Roman" panose="02020603050405020304" pitchFamily="18" charset="0"/>
                <a:ea typeface="Calibri" panose="020F0502020204030204" pitchFamily="34" charset="0"/>
                <a:cs typeface="Times New Roman" panose="02020603050405020304" pitchFamily="18" charset="0"/>
              </a:rPr>
              <a:t>Įstaigoje taip pat vyko kiti įvairūs judėjimą, sveiką  gyvenseną skatinantys renginiai:</a:t>
            </a:r>
          </a:p>
          <a:p>
            <a:pPr marL="342900" lvl="0" indent="-342900">
              <a:lnSpc>
                <a:spcPct val="107000"/>
              </a:lnSpc>
              <a:spcAft>
                <a:spcPts val="0"/>
              </a:spcAft>
              <a:buFont typeface="+mj-lt"/>
              <a:buAutoNum type="arabicPeriod"/>
            </a:pPr>
            <a:r>
              <a:rPr lang="lt-LT" sz="2800" dirty="0" err="1">
                <a:latin typeface="Times New Roman" panose="02020603050405020304" pitchFamily="18" charset="0"/>
                <a:ea typeface="Calibri" panose="020F0502020204030204" pitchFamily="34" charset="0"/>
                <a:cs typeface="Times New Roman" panose="02020603050405020304" pitchFamily="18" charset="0"/>
              </a:rPr>
              <a:t>Judumo</a:t>
            </a:r>
            <a:r>
              <a:rPr lang="lt-LT" sz="2800" dirty="0">
                <a:latin typeface="Times New Roman" panose="02020603050405020304" pitchFamily="18" charset="0"/>
                <a:ea typeface="Calibri" panose="020F0502020204030204" pitchFamily="34" charset="0"/>
                <a:cs typeface="Times New Roman" panose="02020603050405020304" pitchFamily="18" charset="0"/>
              </a:rPr>
              <a:t> savaitė, skirta judėjimui be transporto priemonių. Organizuota dviračių ir </a:t>
            </a:r>
            <a:r>
              <a:rPr lang="lt-LT" sz="2800" dirty="0" err="1">
                <a:latin typeface="Times New Roman" panose="02020603050405020304" pitchFamily="18" charset="0"/>
                <a:ea typeface="Calibri" panose="020F0502020204030204" pitchFamily="34" charset="0"/>
                <a:cs typeface="Times New Roman" panose="02020603050405020304" pitchFamily="18" charset="0"/>
              </a:rPr>
              <a:t>paspirtukų</a:t>
            </a:r>
            <a:r>
              <a:rPr lang="lt-LT" sz="2800" dirty="0">
                <a:latin typeface="Times New Roman" panose="02020603050405020304" pitchFamily="18" charset="0"/>
                <a:ea typeface="Calibri" panose="020F0502020204030204" pitchFamily="34" charset="0"/>
                <a:cs typeface="Times New Roman" panose="02020603050405020304" pitchFamily="18" charset="0"/>
              </a:rPr>
              <a:t> diena, žygis prie E. Balsio menų gimnazijos tvenkinių, bei kelionė į Ventės ragą. </a:t>
            </a:r>
          </a:p>
          <a:p>
            <a:pPr marL="342900" lvl="0" indent="-342900">
              <a:lnSpc>
                <a:spcPct val="107000"/>
              </a:lnSpc>
              <a:spcAft>
                <a:spcPts val="0"/>
              </a:spcAft>
              <a:buFont typeface="+mj-lt"/>
              <a:buAutoNum type="arabicPeriod"/>
            </a:pPr>
            <a:r>
              <a:rPr lang="lt-LT" sz="2800" dirty="0">
                <a:latin typeface="Times New Roman" panose="02020603050405020304" pitchFamily="18" charset="0"/>
                <a:ea typeface="Calibri" panose="020F0502020204030204" pitchFamily="34" charset="0"/>
                <a:cs typeface="Times New Roman" panose="02020603050405020304" pitchFamily="18" charset="0"/>
              </a:rPr>
              <a:t>Sportinės-pažintinės pramogos  – „ </a:t>
            </a:r>
            <a:r>
              <a:rPr lang="lt-LT" sz="2800" b="1" dirty="0">
                <a:latin typeface="Times New Roman" panose="02020603050405020304" pitchFamily="18" charset="0"/>
                <a:ea typeface="Calibri" panose="020F0502020204030204" pitchFamily="34" charset="0"/>
                <a:cs typeface="Times New Roman" panose="02020603050405020304" pitchFamily="18" charset="0"/>
              </a:rPr>
              <a:t>Sveikas maistas</a:t>
            </a:r>
            <a:r>
              <a:rPr lang="lt-LT" sz="2800" dirty="0">
                <a:latin typeface="Times New Roman" panose="02020603050405020304" pitchFamily="18" charset="0"/>
                <a:ea typeface="Calibri" panose="020F0502020204030204" pitchFamily="34" charset="0"/>
                <a:cs typeface="Times New Roman" panose="02020603050405020304" pitchFamily="18" charset="0"/>
              </a:rPr>
              <a:t>“, „</a:t>
            </a:r>
            <a:r>
              <a:rPr lang="lt-LT" sz="2800" b="1" dirty="0">
                <a:latin typeface="Times New Roman" panose="02020603050405020304" pitchFamily="18" charset="0"/>
                <a:ea typeface="Calibri" panose="020F0502020204030204" pitchFamily="34" charset="0"/>
                <a:cs typeface="Times New Roman" panose="02020603050405020304" pitchFamily="18" charset="0"/>
              </a:rPr>
              <a:t>Obuoliukas ir </a:t>
            </a:r>
            <a:r>
              <a:rPr lang="lt-LT" sz="2800" b="1" dirty="0" err="1">
                <a:latin typeface="Times New Roman" panose="02020603050405020304" pitchFamily="18" charset="0"/>
                <a:ea typeface="Calibri" panose="020F0502020204030204" pitchFamily="34" charset="0"/>
                <a:cs typeface="Times New Roman" panose="02020603050405020304" pitchFamily="18" charset="0"/>
              </a:rPr>
              <a:t>Kriaušytė</a:t>
            </a:r>
            <a:r>
              <a:rPr lang="lt-LT" sz="2800" dirty="0">
                <a:latin typeface="Times New Roman" panose="02020603050405020304" pitchFamily="18" charset="0"/>
                <a:ea typeface="Calibri" panose="020F0502020204030204" pitchFamily="34" charset="0"/>
                <a:cs typeface="Times New Roman" panose="02020603050405020304" pitchFamily="18" charset="0"/>
              </a:rPr>
              <a:t>“, „</a:t>
            </a:r>
            <a:r>
              <a:rPr lang="lt-LT" sz="2800" b="1" dirty="0">
                <a:latin typeface="Times New Roman" panose="02020603050405020304" pitchFamily="18" charset="0"/>
                <a:ea typeface="Calibri" panose="020F0502020204030204" pitchFamily="34" charset="0"/>
                <a:cs typeface="Times New Roman" panose="02020603050405020304" pitchFamily="18" charset="0"/>
              </a:rPr>
              <a:t>Vieno dantuko istorija</a:t>
            </a:r>
            <a:r>
              <a:rPr lang="lt-LT"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mj-lt"/>
              <a:buAutoNum type="arabicPeriod"/>
            </a:pPr>
            <a:r>
              <a:rPr lang="lt-LT" sz="2800" dirty="0">
                <a:latin typeface="Times New Roman" panose="02020603050405020304" pitchFamily="18" charset="0"/>
                <a:ea typeface="Calibri" panose="020F0502020204030204" pitchFamily="34" charset="0"/>
                <a:cs typeface="Times New Roman" panose="02020603050405020304" pitchFamily="18" charset="0"/>
              </a:rPr>
              <a:t>Sportinis renginys su socialiniais partneriais -(„</a:t>
            </a:r>
            <a:r>
              <a:rPr lang="lt-LT" sz="2800" b="1" dirty="0">
                <a:latin typeface="Times New Roman" panose="02020603050405020304" pitchFamily="18" charset="0"/>
                <a:ea typeface="Calibri" panose="020F0502020204030204" pitchFamily="34" charset="0"/>
                <a:cs typeface="Times New Roman" panose="02020603050405020304" pitchFamily="18" charset="0"/>
              </a:rPr>
              <a:t>Pušaitė</a:t>
            </a:r>
            <a:r>
              <a:rPr lang="lt-LT" sz="2800" dirty="0">
                <a:latin typeface="Times New Roman" panose="02020603050405020304" pitchFamily="18" charset="0"/>
                <a:ea typeface="Calibri" panose="020F0502020204030204" pitchFamily="34" charset="0"/>
                <a:cs typeface="Times New Roman" panose="02020603050405020304" pitchFamily="18" charset="0"/>
              </a:rPr>
              <a:t>“), „ </a:t>
            </a:r>
            <a:r>
              <a:rPr lang="lt-LT" sz="2800" b="1" dirty="0">
                <a:latin typeface="Times New Roman" panose="02020603050405020304" pitchFamily="18" charset="0"/>
                <a:ea typeface="Calibri" panose="020F0502020204030204" pitchFamily="34" charset="0"/>
                <a:cs typeface="Times New Roman" panose="02020603050405020304" pitchFamily="18" charset="0"/>
              </a:rPr>
              <a:t>Žaidimų mugė</a:t>
            </a:r>
            <a:r>
              <a:rPr lang="lt-LT"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mj-lt"/>
              <a:buAutoNum type="arabicPeriod"/>
            </a:pPr>
            <a:r>
              <a:rPr lang="lt-LT" sz="2800" dirty="0">
                <a:latin typeface="Times New Roman" panose="02020603050405020304" pitchFamily="18" charset="0"/>
                <a:ea typeface="Calibri" panose="020F0502020204030204" pitchFamily="34" charset="0"/>
                <a:cs typeface="Times New Roman" panose="02020603050405020304" pitchFamily="18" charset="0"/>
              </a:rPr>
              <a:t>Lietuvos mažųjų žaidynės I ir II etapai („ </a:t>
            </a:r>
            <a:r>
              <a:rPr lang="lt-LT" sz="2800" b="1" dirty="0">
                <a:latin typeface="Times New Roman" panose="02020603050405020304" pitchFamily="18" charset="0"/>
                <a:ea typeface="Calibri" panose="020F0502020204030204" pitchFamily="34" charset="0"/>
                <a:cs typeface="Times New Roman" panose="02020603050405020304" pitchFamily="18" charset="0"/>
              </a:rPr>
              <a:t>Mes greituoliai, mes stipruoliai</a:t>
            </a:r>
            <a:r>
              <a:rPr lang="lt-LT"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mj-lt"/>
              <a:buAutoNum type="arabicPeriod"/>
            </a:pPr>
            <a:r>
              <a:rPr lang="lt-LT" sz="2800" dirty="0">
                <a:latin typeface="Times New Roman" panose="02020603050405020304" pitchFamily="18" charset="0"/>
                <a:ea typeface="Calibri" panose="020F0502020204030204" pitchFamily="34" charset="0"/>
                <a:cs typeface="Times New Roman" panose="02020603050405020304" pitchFamily="18" charset="0"/>
              </a:rPr>
              <a:t>LRT iniciatyva skirta draugystei. Šokis „</a:t>
            </a:r>
            <a:r>
              <a:rPr lang="lt-LT" sz="2800" b="1" dirty="0">
                <a:latin typeface="Times New Roman" panose="02020603050405020304" pitchFamily="18" charset="0"/>
                <a:ea typeface="Calibri" panose="020F0502020204030204" pitchFamily="34" charset="0"/>
                <a:cs typeface="Times New Roman" panose="02020603050405020304" pitchFamily="18" charset="0"/>
              </a:rPr>
              <a:t>Matau tave</a:t>
            </a:r>
            <a:r>
              <a:rPr lang="lt-LT" sz="2800" dirty="0">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mj-lt"/>
              <a:buAutoNum type="arabicPeriod"/>
            </a:pPr>
            <a:r>
              <a:rPr lang="lt-LT" sz="2800" dirty="0">
                <a:latin typeface="Times New Roman" panose="02020603050405020304" pitchFamily="18" charset="0"/>
                <a:ea typeface="Calibri" panose="020F0502020204030204" pitchFamily="34" charset="0"/>
                <a:cs typeface="Times New Roman" panose="02020603050405020304" pitchFamily="18" charset="0"/>
              </a:rPr>
              <a:t>Projektas „</a:t>
            </a:r>
            <a:r>
              <a:rPr lang="lt-LT" sz="2800" b="1" dirty="0">
                <a:latin typeface="Times New Roman" panose="02020603050405020304" pitchFamily="18" charset="0"/>
                <a:ea typeface="Calibri" panose="020F0502020204030204" pitchFamily="34" charset="0"/>
                <a:cs typeface="Times New Roman" panose="02020603050405020304" pitchFamily="18" charset="0"/>
              </a:rPr>
              <a:t>Žalioji palangė</a:t>
            </a:r>
            <a:r>
              <a:rPr lang="lt-LT"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lt-LT" sz="20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lt-LT" sz="2400" dirty="0">
                <a:latin typeface="Calibri" panose="020F0502020204030204" pitchFamily="34" charset="0"/>
                <a:ea typeface="Calibri" panose="020F0502020204030204" pitchFamily="34" charset="0"/>
                <a:cs typeface="Times New Roman" panose="02020603050405020304" pitchFamily="18" charset="0"/>
              </a:rPr>
              <a:t> </a:t>
            </a:r>
            <a:endParaRPr lang="lt-L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0273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233916" y="191386"/>
            <a:ext cx="11546958" cy="3976578"/>
          </a:xfrm>
        </p:spPr>
        <p:txBody>
          <a:bodyPr>
            <a:noAutofit/>
          </a:bodyPr>
          <a:lstStyle/>
          <a:p>
            <a:pPr marL="0" indent="0">
              <a:buNone/>
            </a:pPr>
            <a:r>
              <a:rPr lang="lt-LT" sz="2800" dirty="0">
                <a:latin typeface="Times New Roman" panose="02020603050405020304" pitchFamily="18" charset="0"/>
                <a:cs typeface="Times New Roman" panose="02020603050405020304" pitchFamily="18" charset="0"/>
              </a:rPr>
              <a:t>Puoselėjant sveikos gyvensenos ir sveikatos stiprinimo idėjas sėkmingai dirbo sveikatos stiprinimo veiklą organizuojanti grupė:</a:t>
            </a:r>
          </a:p>
          <a:p>
            <a:pPr marL="0" lvl="0" indent="0">
              <a:buNone/>
            </a:pPr>
            <a:r>
              <a:rPr lang="lt-LT" sz="2800" dirty="0">
                <a:latin typeface="Times New Roman" panose="02020603050405020304" pitchFamily="18" charset="0"/>
                <a:cs typeface="Times New Roman" panose="02020603050405020304" pitchFamily="18" charset="0"/>
              </a:rPr>
              <a:t>Angelė </a:t>
            </a:r>
            <a:r>
              <a:rPr lang="lt-LT" sz="2800" dirty="0" err="1">
                <a:latin typeface="Times New Roman" panose="02020603050405020304" pitchFamily="18" charset="0"/>
                <a:cs typeface="Times New Roman" panose="02020603050405020304" pitchFamily="18" charset="0"/>
              </a:rPr>
              <a:t>Aniulė</a:t>
            </a:r>
            <a:r>
              <a:rPr lang="lt-LT" sz="2800" dirty="0">
                <a:latin typeface="Times New Roman" panose="02020603050405020304" pitchFamily="18" charset="0"/>
                <a:cs typeface="Times New Roman" panose="02020603050405020304" pitchFamily="18" charset="0"/>
              </a:rPr>
              <a:t>, direktorė- grupės koordinatorė.</a:t>
            </a:r>
          </a:p>
          <a:p>
            <a:pPr marL="0" lvl="0" indent="0">
              <a:buNone/>
            </a:pPr>
            <a:r>
              <a:rPr lang="lt-LT" sz="2800" dirty="0">
                <a:latin typeface="Times New Roman" panose="02020603050405020304" pitchFamily="18" charset="0"/>
                <a:cs typeface="Times New Roman" panose="02020603050405020304" pitchFamily="18" charset="0"/>
              </a:rPr>
              <a:t>Rita Baltrimienė, neformaliojo (papildomo) ugdymo mokytoja-pirmininkė.</a:t>
            </a:r>
          </a:p>
          <a:p>
            <a:pPr marL="0" lvl="0" indent="0">
              <a:buNone/>
            </a:pPr>
            <a:r>
              <a:rPr lang="lt-LT" sz="2800" dirty="0">
                <a:latin typeface="Times New Roman" panose="02020603050405020304" pitchFamily="18" charset="0"/>
                <a:cs typeface="Times New Roman" panose="02020603050405020304" pitchFamily="18" charset="0"/>
              </a:rPr>
              <a:t>Rimutė Tarvydienė, direktorės pavaduotoja ugdymui.</a:t>
            </a:r>
          </a:p>
          <a:p>
            <a:pPr marL="0" lvl="0" indent="0">
              <a:buNone/>
            </a:pPr>
            <a:r>
              <a:rPr lang="lt-LT" sz="2800" dirty="0">
                <a:latin typeface="Times New Roman" panose="02020603050405020304" pitchFamily="18" charset="0"/>
                <a:cs typeface="Times New Roman" panose="02020603050405020304" pitchFamily="18" charset="0"/>
              </a:rPr>
              <a:t>Diana </a:t>
            </a:r>
            <a:r>
              <a:rPr lang="lt-LT" sz="2800" dirty="0" err="1">
                <a:latin typeface="Times New Roman" panose="02020603050405020304" pitchFamily="18" charset="0"/>
                <a:cs typeface="Times New Roman" panose="02020603050405020304" pitchFamily="18" charset="0"/>
              </a:rPr>
              <a:t>Kurlienė</a:t>
            </a:r>
            <a:r>
              <a:rPr lang="lt-LT" sz="2800" dirty="0">
                <a:latin typeface="Times New Roman" panose="02020603050405020304" pitchFamily="18" charset="0"/>
                <a:cs typeface="Times New Roman" panose="02020603050405020304" pitchFamily="18" charset="0"/>
              </a:rPr>
              <a:t>, ikimokyklinio ugdymo mokytoja.</a:t>
            </a:r>
          </a:p>
          <a:p>
            <a:pPr marL="0" lvl="0" indent="0">
              <a:buNone/>
            </a:pPr>
            <a:r>
              <a:rPr lang="lt-LT" sz="2800" dirty="0">
                <a:latin typeface="Times New Roman" panose="02020603050405020304" pitchFamily="18" charset="0"/>
                <a:cs typeface="Times New Roman" panose="02020603050405020304" pitchFamily="18" charset="0"/>
              </a:rPr>
              <a:t>Stasė </a:t>
            </a:r>
            <a:r>
              <a:rPr lang="lt-LT" sz="2800" dirty="0" err="1">
                <a:latin typeface="Times New Roman" panose="02020603050405020304" pitchFamily="18" charset="0"/>
                <a:cs typeface="Times New Roman" panose="02020603050405020304" pitchFamily="18" charset="0"/>
              </a:rPr>
              <a:t>Lisinskienė</a:t>
            </a:r>
            <a:r>
              <a:rPr lang="lt-LT" sz="2800" dirty="0">
                <a:latin typeface="Times New Roman" panose="02020603050405020304" pitchFamily="18" charset="0"/>
                <a:cs typeface="Times New Roman" panose="02020603050405020304" pitchFamily="18" charset="0"/>
              </a:rPr>
              <a:t>, ikimokyklinio ugdymo mokytoja.</a:t>
            </a:r>
          </a:p>
          <a:p>
            <a:pPr marL="0" lvl="0" indent="0">
              <a:buNone/>
            </a:pPr>
            <a:r>
              <a:rPr lang="lt-LT" sz="2800" dirty="0">
                <a:latin typeface="Times New Roman" panose="02020603050405020304" pitchFamily="18" charset="0"/>
                <a:cs typeface="Times New Roman" panose="02020603050405020304" pitchFamily="18" charset="0"/>
              </a:rPr>
              <a:t>Laima Steponavičienė, ikimokyklinio ugdymo mokytoja.</a:t>
            </a:r>
          </a:p>
          <a:p>
            <a:pPr marL="0" lvl="0" indent="0">
              <a:buNone/>
            </a:pPr>
            <a:r>
              <a:rPr lang="lt-LT" sz="2800" dirty="0">
                <a:latin typeface="Times New Roman" panose="02020603050405020304" pitchFamily="18" charset="0"/>
                <a:cs typeface="Times New Roman" panose="02020603050405020304" pitchFamily="18" charset="0"/>
              </a:rPr>
              <a:t>Regina </a:t>
            </a:r>
            <a:r>
              <a:rPr lang="lt-LT" sz="2800" dirty="0" err="1">
                <a:latin typeface="Times New Roman" panose="02020603050405020304" pitchFamily="18" charset="0"/>
                <a:cs typeface="Times New Roman" panose="02020603050405020304" pitchFamily="18" charset="0"/>
              </a:rPr>
              <a:t>Bukienė</a:t>
            </a:r>
            <a:r>
              <a:rPr lang="lt-LT" sz="2800" dirty="0">
                <a:latin typeface="Times New Roman" panose="02020603050405020304" pitchFamily="18" charset="0"/>
                <a:cs typeface="Times New Roman" panose="02020603050405020304" pitchFamily="18" charset="0"/>
              </a:rPr>
              <a:t>, priešmokyklinio ugdymo mokytoja.</a:t>
            </a:r>
          </a:p>
          <a:p>
            <a:pPr marL="0" lvl="0" indent="0">
              <a:buNone/>
            </a:pPr>
            <a:r>
              <a:rPr lang="lt-LT" sz="2800" dirty="0">
                <a:latin typeface="Times New Roman" panose="02020603050405020304" pitchFamily="18" charset="0"/>
                <a:cs typeface="Times New Roman" panose="02020603050405020304" pitchFamily="18" charset="0"/>
              </a:rPr>
              <a:t>Reda </a:t>
            </a:r>
            <a:r>
              <a:rPr lang="lt-LT" sz="2800" dirty="0" err="1">
                <a:latin typeface="Times New Roman" panose="02020603050405020304" pitchFamily="18" charset="0"/>
                <a:cs typeface="Times New Roman" panose="02020603050405020304" pitchFamily="18" charset="0"/>
              </a:rPr>
              <a:t>Šylienė</a:t>
            </a:r>
            <a:r>
              <a:rPr lang="lt-LT" sz="2800" dirty="0">
                <a:latin typeface="Times New Roman" panose="02020603050405020304" pitchFamily="18" charset="0"/>
                <a:cs typeface="Times New Roman" panose="02020603050405020304" pitchFamily="18" charset="0"/>
              </a:rPr>
              <a:t>, priešmokyklinio ugdymo mokytoja.</a:t>
            </a:r>
          </a:p>
          <a:p>
            <a:pPr marL="0" lvl="0" indent="0">
              <a:buNone/>
            </a:pPr>
            <a:r>
              <a:rPr lang="lt-LT" sz="2800" dirty="0">
                <a:latin typeface="Times New Roman" panose="02020603050405020304" pitchFamily="18" charset="0"/>
                <a:cs typeface="Times New Roman" panose="02020603050405020304" pitchFamily="18" charset="0"/>
              </a:rPr>
              <a:t>Ona </a:t>
            </a:r>
            <a:r>
              <a:rPr lang="lt-LT" sz="2800" dirty="0" err="1">
                <a:latin typeface="Times New Roman" panose="02020603050405020304" pitchFamily="18" charset="0"/>
                <a:cs typeface="Times New Roman" panose="02020603050405020304" pitchFamily="18" charset="0"/>
              </a:rPr>
              <a:t>Jašinskytė-Sindarienė</a:t>
            </a:r>
            <a:r>
              <a:rPr lang="lt-LT" sz="2800" dirty="0">
                <a:latin typeface="Times New Roman" panose="02020603050405020304" pitchFamily="18" charset="0"/>
                <a:cs typeface="Times New Roman" panose="02020603050405020304" pitchFamily="18" charset="0"/>
              </a:rPr>
              <a:t>, ikimokyklinio ugdymo mokytoja.</a:t>
            </a:r>
          </a:p>
          <a:p>
            <a:pPr marL="0" indent="0">
              <a:buNone/>
            </a:pPr>
            <a:r>
              <a:rPr lang="lt-LT" sz="2800" dirty="0">
                <a:latin typeface="Times New Roman" panose="02020603050405020304" pitchFamily="18" charset="0"/>
                <a:cs typeface="Times New Roman" panose="02020603050405020304" pitchFamily="18" charset="0"/>
              </a:rPr>
              <a:t>Galina </a:t>
            </a:r>
            <a:r>
              <a:rPr lang="lt-LT" sz="2800" dirty="0" err="1">
                <a:latin typeface="Times New Roman" panose="02020603050405020304" pitchFamily="18" charset="0"/>
                <a:cs typeface="Times New Roman" panose="02020603050405020304" pitchFamily="18" charset="0"/>
              </a:rPr>
              <a:t>Klementjeva</a:t>
            </a:r>
            <a:r>
              <a:rPr lang="lt-LT" sz="2800" dirty="0">
                <a:latin typeface="Times New Roman" panose="02020603050405020304" pitchFamily="18" charset="0"/>
                <a:cs typeface="Times New Roman" panose="02020603050405020304" pitchFamily="18" charset="0"/>
              </a:rPr>
              <a:t>, sveikatos biuro specialistė, </a:t>
            </a:r>
          </a:p>
        </p:txBody>
      </p:sp>
    </p:spTree>
    <p:extLst>
      <p:ext uri="{BB962C8B-B14F-4D97-AF65-F5344CB8AC3E}">
        <p14:creationId xmlns:p14="http://schemas.microsoft.com/office/powerpoint/2010/main" val="1643119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747215" y="2003561"/>
            <a:ext cx="9981036" cy="3931920"/>
          </a:xfrm>
        </p:spPr>
        <p:txBody>
          <a:bodyPr>
            <a:normAutofit/>
          </a:bodyPr>
          <a:lstStyle/>
          <a:p>
            <a:pPr marL="0" lvl="0" indent="0">
              <a:buNone/>
            </a:pPr>
            <a:r>
              <a:rPr lang="lt-LT" sz="2800" dirty="0">
                <a:latin typeface="Times New Roman" panose="02020603050405020304" pitchFamily="18" charset="0"/>
                <a:cs typeface="Times New Roman" panose="02020603050405020304" pitchFamily="18" charset="0"/>
              </a:rPr>
              <a:t>bei Ramunė </a:t>
            </a:r>
            <a:r>
              <a:rPr lang="lt-LT" sz="2800" dirty="0" err="1">
                <a:latin typeface="Times New Roman" panose="02020603050405020304" pitchFamily="18" charset="0"/>
                <a:cs typeface="Times New Roman" panose="02020603050405020304" pitchFamily="18" charset="0"/>
              </a:rPr>
              <a:t>Eidėnienė</a:t>
            </a:r>
            <a:r>
              <a:rPr lang="lt-LT" sz="2800" dirty="0">
                <a:latin typeface="Times New Roman" panose="02020603050405020304" pitchFamily="18" charset="0"/>
                <a:cs typeface="Times New Roman" panose="02020603050405020304" pitchFamily="18" charset="0"/>
              </a:rPr>
              <a:t>, priešmokyklinio ugdymo mokytoja, </a:t>
            </a:r>
            <a:r>
              <a:rPr lang="lt-LT" sz="2800" dirty="0" err="1">
                <a:latin typeface="Times New Roman" panose="02020603050405020304" pitchFamily="18" charset="0"/>
                <a:cs typeface="Times New Roman" panose="02020603050405020304" pitchFamily="18" charset="0"/>
              </a:rPr>
              <a:t>Darina</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Daugnoraitė</a:t>
            </a:r>
            <a:r>
              <a:rPr lang="lt-LT" sz="2800" dirty="0">
                <a:latin typeface="Times New Roman" panose="02020603050405020304" pitchFamily="18" charset="0"/>
                <a:cs typeface="Times New Roman" panose="02020603050405020304" pitchFamily="18" charset="0"/>
              </a:rPr>
              <a:t>, ikimokyklinio ugdymo mokytoja, Diana   </a:t>
            </a:r>
            <a:r>
              <a:rPr lang="en-US" sz="2800" dirty="0" err="1">
                <a:latin typeface="Times New Roman" panose="02020603050405020304" pitchFamily="18" charset="0"/>
                <a:cs typeface="Times New Roman" panose="02020603050405020304" pitchFamily="18" charset="0"/>
              </a:rPr>
              <a:t>Liatukait</a:t>
            </a:r>
            <a:r>
              <a:rPr lang="lt-LT" sz="2800" dirty="0">
                <a:latin typeface="Times New Roman" panose="02020603050405020304" pitchFamily="18" charset="0"/>
                <a:cs typeface="Times New Roman" panose="02020603050405020304" pitchFamily="18" charset="0"/>
              </a:rPr>
              <a:t>ė,   ikimokyklinio ugdymo mokytoja, Inga Tarvydienė, ikimokyklinio ugdymo mokytoja, Ieva </a:t>
            </a:r>
            <a:r>
              <a:rPr lang="lt-LT" sz="2800" dirty="0" err="1">
                <a:latin typeface="Times New Roman" panose="02020603050405020304" pitchFamily="18" charset="0"/>
                <a:cs typeface="Times New Roman" panose="02020603050405020304" pitchFamily="18" charset="0"/>
              </a:rPr>
              <a:t>Valavičienė</a:t>
            </a:r>
            <a:r>
              <a:rPr lang="lt-LT" sz="2800" dirty="0">
                <a:latin typeface="Times New Roman" panose="02020603050405020304" pitchFamily="18" charset="0"/>
                <a:cs typeface="Times New Roman" panose="02020603050405020304" pitchFamily="18" charset="0"/>
              </a:rPr>
              <a:t>, priešmokyklinio ugdymo mokytoja.</a:t>
            </a:r>
          </a:p>
        </p:txBody>
      </p:sp>
    </p:spTree>
    <p:extLst>
      <p:ext uri="{BB962C8B-B14F-4D97-AF65-F5344CB8AC3E}">
        <p14:creationId xmlns:p14="http://schemas.microsoft.com/office/powerpoint/2010/main" val="544984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6" name="Turinio vietos rezervavimo ženklas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184945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0320" y="-182880"/>
            <a:ext cx="6492240" cy="7289074"/>
          </a:xfrm>
        </p:spPr>
      </p:pic>
    </p:spTree>
    <p:extLst>
      <p:ext uri="{BB962C8B-B14F-4D97-AF65-F5344CB8AC3E}">
        <p14:creationId xmlns:p14="http://schemas.microsoft.com/office/powerpoint/2010/main" val="174065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0" cy="6858000"/>
          </a:xfrm>
        </p:spPr>
      </p:pic>
    </p:spTree>
    <p:extLst>
      <p:ext uri="{BB962C8B-B14F-4D97-AF65-F5344CB8AC3E}">
        <p14:creationId xmlns:p14="http://schemas.microsoft.com/office/powerpoint/2010/main" val="124517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309" y="-156754"/>
            <a:ext cx="6975566" cy="7158445"/>
          </a:xfrm>
        </p:spPr>
      </p:pic>
    </p:spTree>
    <p:extLst>
      <p:ext uri="{BB962C8B-B14F-4D97-AF65-F5344CB8AC3E}">
        <p14:creationId xmlns:p14="http://schemas.microsoft.com/office/powerpoint/2010/main" val="3095592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600891" y="1722474"/>
            <a:ext cx="10329379" cy="4312566"/>
          </a:xfrm>
        </p:spPr>
        <p:txBody>
          <a:bodyPr>
            <a:normAutofit fontScale="92500" lnSpcReduction="20000"/>
          </a:bodyPr>
          <a:lstStyle/>
          <a:p>
            <a:pPr marL="0" indent="0">
              <a:buNone/>
            </a:pPr>
            <a:r>
              <a:rPr lang="lt-LT" dirty="0"/>
              <a:t> </a:t>
            </a:r>
            <a:endParaRPr lang="lt-LT" sz="2800" dirty="0"/>
          </a:p>
          <a:p>
            <a:pPr marL="0" indent="0">
              <a:buNone/>
            </a:pPr>
            <a:r>
              <a:rPr lang="lt-LT" sz="3000" dirty="0">
                <a:latin typeface="Times New Roman" panose="02020603050405020304" pitchFamily="18" charset="0"/>
                <a:cs typeface="Times New Roman" panose="02020603050405020304" pitchFamily="18" charset="0"/>
              </a:rPr>
              <a:t>Klaipėdos lopšelis-darželis „Eglutė“ sveikatą stiprinančia mokykla pripažintas 2020  gruodžio 15 d. Įstaigai suteiktas sveikatos mokyklos pažymėjimas, galiojantis iki 2025 m. gruodžio 15 d. Tuo tikslu buvo parengta sveikatos stiprinimo program</a:t>
            </a:r>
            <a:r>
              <a:rPr lang="en-GB" sz="3000" dirty="0">
                <a:latin typeface="Times New Roman" panose="02020603050405020304" pitchFamily="18" charset="0"/>
                <a:cs typeface="Times New Roman" panose="02020603050405020304" pitchFamily="18" charset="0"/>
              </a:rPr>
              <a:t>a</a:t>
            </a:r>
            <a:r>
              <a:rPr lang="lt-LT" sz="3000" dirty="0">
                <a:latin typeface="Times New Roman" panose="02020603050405020304" pitchFamily="18" charset="0"/>
                <a:cs typeface="Times New Roman" panose="02020603050405020304" pitchFamily="18" charset="0"/>
              </a:rPr>
              <a:t> </a:t>
            </a:r>
            <a:r>
              <a:rPr lang="en-GB" sz="3000" dirty="0">
                <a:latin typeface="Times New Roman" panose="02020603050405020304" pitchFamily="18" charset="0"/>
                <a:cs typeface="Times New Roman" panose="02020603050405020304" pitchFamily="18" charset="0"/>
              </a:rPr>
              <a:t>,,</a:t>
            </a:r>
            <a:r>
              <a:rPr lang="lt-LT" sz="3000" dirty="0">
                <a:latin typeface="Times New Roman" panose="02020603050405020304" pitchFamily="18" charset="0"/>
                <a:cs typeface="Times New Roman" panose="02020603050405020304" pitchFamily="18" charset="0"/>
              </a:rPr>
              <a:t>Judu, žaidžiu sveikatos ritmu“, kurios tikslas išugdyti sveiką, aktyvų vaiką, gebantį savarankiškai pasirinkti, skleisti vaikų sveikatos stiprinimo idėjas šeimoje ir visuomenėje. </a:t>
            </a:r>
          </a:p>
          <a:p>
            <a:pPr marL="0" indent="0">
              <a:buNone/>
            </a:pPr>
            <a:r>
              <a:rPr lang="lt-LT" sz="3000" dirty="0">
                <a:latin typeface="Times New Roman" panose="02020603050405020304" pitchFamily="18" charset="0"/>
                <a:cs typeface="Times New Roman" panose="02020603050405020304" pitchFamily="18" charset="0"/>
              </a:rPr>
              <a:t>2021 m. nuo sausio mėnesio sveikatos mokymo ir ligų prevencijos centras pasiūlė penkias temas, kuriomis remiantis buvo stiprinam</a:t>
            </a:r>
            <a:r>
              <a:rPr lang="en-GB" sz="3000" dirty="0">
                <a:latin typeface="Times New Roman" panose="02020603050405020304" pitchFamily="18" charset="0"/>
                <a:cs typeface="Times New Roman" panose="02020603050405020304" pitchFamily="18" charset="0"/>
              </a:rPr>
              <a:t>a</a:t>
            </a:r>
            <a:r>
              <a:rPr lang="lt-LT" sz="3000" dirty="0">
                <a:latin typeface="Times New Roman" panose="02020603050405020304" pitchFamily="18" charset="0"/>
                <a:cs typeface="Times New Roman" panose="02020603050405020304" pitchFamily="18" charset="0"/>
              </a:rPr>
              <a:t> vaikų sveikata, ugdoma sveika gyvensena</a:t>
            </a:r>
            <a:r>
              <a:rPr lang="lt-LT" sz="3000" dirty="0"/>
              <a:t>.</a:t>
            </a:r>
          </a:p>
          <a:p>
            <a:endParaRPr lang="lt-LT" sz="2800" dirty="0"/>
          </a:p>
        </p:txBody>
      </p:sp>
    </p:spTree>
    <p:extLst>
      <p:ext uri="{BB962C8B-B14F-4D97-AF65-F5344CB8AC3E}">
        <p14:creationId xmlns:p14="http://schemas.microsoft.com/office/powerpoint/2010/main" val="380740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Tree>
    <p:extLst>
      <p:ext uri="{BB962C8B-B14F-4D97-AF65-F5344CB8AC3E}">
        <p14:creationId xmlns:p14="http://schemas.microsoft.com/office/powerpoint/2010/main" val="824650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0446"/>
            <a:ext cx="12192000" cy="7158445"/>
          </a:xfrm>
        </p:spPr>
      </p:pic>
    </p:spTree>
    <p:extLst>
      <p:ext uri="{BB962C8B-B14F-4D97-AF65-F5344CB8AC3E}">
        <p14:creationId xmlns:p14="http://schemas.microsoft.com/office/powerpoint/2010/main" val="1551595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033" y="0"/>
            <a:ext cx="8976613" cy="6858000"/>
          </a:xfrm>
        </p:spPr>
      </p:pic>
    </p:spTree>
    <p:extLst>
      <p:ext uri="{BB962C8B-B14F-4D97-AF65-F5344CB8AC3E}">
        <p14:creationId xmlns:p14="http://schemas.microsoft.com/office/powerpoint/2010/main" val="1578130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3328069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740434"/>
          </a:xfrm>
        </p:spPr>
      </p:pic>
    </p:spTree>
    <p:extLst>
      <p:ext uri="{BB962C8B-B14F-4D97-AF65-F5344CB8AC3E}">
        <p14:creationId xmlns:p14="http://schemas.microsoft.com/office/powerpoint/2010/main" val="399018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87997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66560"/>
          </a:xfrm>
        </p:spPr>
      </p:pic>
    </p:spTree>
    <p:extLst>
      <p:ext uri="{BB962C8B-B14F-4D97-AF65-F5344CB8AC3E}">
        <p14:creationId xmlns:p14="http://schemas.microsoft.com/office/powerpoint/2010/main" val="1772528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231059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17828" cy="6858000"/>
          </a:xfrm>
        </p:spPr>
      </p:pic>
    </p:spTree>
    <p:extLst>
      <p:ext uri="{BB962C8B-B14F-4D97-AF65-F5344CB8AC3E}">
        <p14:creationId xmlns:p14="http://schemas.microsoft.com/office/powerpoint/2010/main" val="1908998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629" y="0"/>
            <a:ext cx="12322629" cy="6858000"/>
          </a:xfrm>
        </p:spPr>
      </p:pic>
    </p:spTree>
    <p:extLst>
      <p:ext uri="{BB962C8B-B14F-4D97-AF65-F5344CB8AC3E}">
        <p14:creationId xmlns:p14="http://schemas.microsoft.com/office/powerpoint/2010/main" val="199145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a:xfrm>
            <a:off x="640080" y="1722474"/>
            <a:ext cx="10485120" cy="4312566"/>
          </a:xfrm>
        </p:spPr>
        <p:txBody>
          <a:bodyPr>
            <a:normAutofit/>
          </a:bodyPr>
          <a:lstStyle/>
          <a:p>
            <a:pPr marL="514350" lvl="0" indent="-514350">
              <a:buAutoNum type="arabicPeriod"/>
            </a:pPr>
            <a:r>
              <a:rPr lang="lt-LT" sz="2800" dirty="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Sveikatos stiprinimas mokyklose COVID-19 pandemijos metu. Nuotolinio mokymo iššūkiai</a:t>
            </a:r>
            <a:r>
              <a:rPr lang="lt-LT" sz="2800"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a:p>
            <a:pPr marL="514350" lvl="0" indent="-514350">
              <a:buAutoNum type="arabicPeriod"/>
            </a:pPr>
            <a:r>
              <a:rPr lang="lt-LT" sz="2800" dirty="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Vakcinacija – geriausias būdas įveikti epidemijas ir pandemijas</a:t>
            </a:r>
            <a:r>
              <a:rPr lang="lt-LT"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lvl="0" indent="0">
              <a:buNone/>
            </a:pPr>
            <a:r>
              <a:rPr lang="lt-LT" sz="2800" dirty="0">
                <a:latin typeface="Times New Roman" panose="02020603050405020304" pitchFamily="18" charset="0"/>
                <a:cs typeface="Times New Roman" panose="02020603050405020304" pitchFamily="18" charset="0"/>
              </a:rPr>
              <a:t>3. </a:t>
            </a:r>
            <a:r>
              <a:rPr lang="en-US"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a:t>
            </a:r>
            <a:r>
              <a:rPr lang="lt-LT" sz="2800" b="1" dirty="0" err="1">
                <a:latin typeface="Times New Roman" panose="02020603050405020304" pitchFamily="18" charset="0"/>
                <a:cs typeface="Times New Roman" panose="02020603050405020304" pitchFamily="18" charset="0"/>
              </a:rPr>
              <a:t>Sveikatinimas</a:t>
            </a:r>
            <a:r>
              <a:rPr lang="lt-LT" sz="2800" b="1" dirty="0">
                <a:latin typeface="Times New Roman" panose="02020603050405020304" pitchFamily="18" charset="0"/>
                <a:cs typeface="Times New Roman" panose="02020603050405020304" pitchFamily="18" charset="0"/>
              </a:rPr>
              <a:t> ne tik mokyklai, bet ir šeimai</a:t>
            </a:r>
            <a:r>
              <a:rPr lang="lt-LT"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0" lvl="0" indent="0">
              <a:buNone/>
            </a:pPr>
            <a:r>
              <a:rPr lang="lt-LT" sz="2800" dirty="0">
                <a:latin typeface="Times New Roman" panose="02020603050405020304" pitchFamily="18" charset="0"/>
                <a:cs typeface="Times New Roman" panose="02020603050405020304" pitchFamily="18" charset="0"/>
              </a:rPr>
              <a:t>4. </a:t>
            </a:r>
            <a:r>
              <a:rPr lang="en-US"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Bendri </a:t>
            </a:r>
            <a:r>
              <a:rPr lang="lt-LT" sz="2800" b="1" dirty="0" err="1">
                <a:latin typeface="Times New Roman" panose="02020603050405020304" pitchFamily="18" charset="0"/>
                <a:cs typeface="Times New Roman" panose="02020603050405020304" pitchFamily="18" charset="0"/>
              </a:rPr>
              <a:t>sveikatinimo</a:t>
            </a:r>
            <a:r>
              <a:rPr lang="lt-LT" sz="2800" b="1" dirty="0">
                <a:latin typeface="Times New Roman" panose="02020603050405020304" pitchFamily="18" charset="0"/>
                <a:cs typeface="Times New Roman" panose="02020603050405020304" pitchFamily="18" charset="0"/>
              </a:rPr>
              <a:t> projektai partneriams atveria duris į naujų galimybių pasaulį</a:t>
            </a:r>
            <a:r>
              <a:rPr lang="lt-LT"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0" lvl="0" indent="0">
              <a:buNone/>
            </a:pPr>
            <a:r>
              <a:rPr lang="lt-LT" sz="2800" dirty="0">
                <a:latin typeface="Times New Roman" panose="02020603050405020304" pitchFamily="18" charset="0"/>
                <a:cs typeface="Times New Roman" panose="02020603050405020304" pitchFamily="18" charset="0"/>
              </a:rPr>
              <a:t>5. Geroji patirtis įvairiomis temomis (2021).</a:t>
            </a:r>
          </a:p>
          <a:p>
            <a:endParaRPr lang="lt-LT" sz="3200" dirty="0"/>
          </a:p>
          <a:p>
            <a:endParaRPr lang="lt-LT" dirty="0"/>
          </a:p>
        </p:txBody>
      </p:sp>
    </p:spTree>
    <p:extLst>
      <p:ext uri="{BB962C8B-B14F-4D97-AF65-F5344CB8AC3E}">
        <p14:creationId xmlns:p14="http://schemas.microsoft.com/office/powerpoint/2010/main" val="78711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96983" y="133143"/>
            <a:ext cx="10058400" cy="1371600"/>
          </a:xfrm>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 y="-2"/>
            <a:ext cx="12192001" cy="6858001"/>
          </a:xfrm>
        </p:spPr>
      </p:pic>
    </p:spTree>
    <p:extLst>
      <p:ext uri="{BB962C8B-B14F-4D97-AF65-F5344CB8AC3E}">
        <p14:creationId xmlns:p14="http://schemas.microsoft.com/office/powerpoint/2010/main" val="2143943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1"/>
            <a:ext cx="12191997" cy="6858000"/>
          </a:xfrm>
        </p:spPr>
      </p:pic>
    </p:spTree>
    <p:extLst>
      <p:ext uri="{BB962C8B-B14F-4D97-AF65-F5344CB8AC3E}">
        <p14:creationId xmlns:p14="http://schemas.microsoft.com/office/powerpoint/2010/main" val="3821176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4"/>
            <a:ext cx="12192000" cy="6858003"/>
          </a:xfrm>
        </p:spPr>
      </p:pic>
    </p:spTree>
    <p:extLst>
      <p:ext uri="{BB962C8B-B14F-4D97-AF65-F5344CB8AC3E}">
        <p14:creationId xmlns:p14="http://schemas.microsoft.com/office/powerpoint/2010/main" val="120799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209006"/>
            <a:ext cx="12192000" cy="7354388"/>
          </a:xfrm>
        </p:spPr>
      </p:pic>
    </p:spTree>
    <p:extLst>
      <p:ext uri="{BB962C8B-B14F-4D97-AF65-F5344CB8AC3E}">
        <p14:creationId xmlns:p14="http://schemas.microsoft.com/office/powerpoint/2010/main" val="1087913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0629"/>
            <a:ext cx="12192000" cy="7158446"/>
          </a:xfrm>
        </p:spPr>
      </p:pic>
    </p:spTree>
    <p:extLst>
      <p:ext uri="{BB962C8B-B14F-4D97-AF65-F5344CB8AC3E}">
        <p14:creationId xmlns:p14="http://schemas.microsoft.com/office/powerpoint/2010/main" val="2307987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0577" y="276446"/>
            <a:ext cx="6864987" cy="6305107"/>
          </a:xfrm>
        </p:spPr>
      </p:pic>
    </p:spTree>
    <p:extLst>
      <p:ext uri="{BB962C8B-B14F-4D97-AF65-F5344CB8AC3E}">
        <p14:creationId xmlns:p14="http://schemas.microsoft.com/office/powerpoint/2010/main" val="2675107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6" name="Turinio vietos rezervavimo ženklas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92149" cy="7119257"/>
          </a:xfrm>
        </p:spPr>
      </p:pic>
    </p:spTree>
    <p:extLst>
      <p:ext uri="{BB962C8B-B14F-4D97-AF65-F5344CB8AC3E}">
        <p14:creationId xmlns:p14="http://schemas.microsoft.com/office/powerpoint/2010/main" val="2807525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normAutofit/>
          </a:bodyPr>
          <a:lstStyle/>
          <a:p>
            <a:pPr marL="0" indent="0">
              <a:buNone/>
            </a:pPr>
            <a:r>
              <a:rPr lang="lt-LT" sz="8000" dirty="0"/>
              <a:t>   AČIŪ UŽ DĖMESĮ</a:t>
            </a:r>
          </a:p>
        </p:txBody>
      </p:sp>
    </p:spTree>
    <p:extLst>
      <p:ext uri="{BB962C8B-B14F-4D97-AF65-F5344CB8AC3E}">
        <p14:creationId xmlns:p14="http://schemas.microsoft.com/office/powerpoint/2010/main" val="405730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dirty="0"/>
          </a:p>
        </p:txBody>
      </p:sp>
      <p:sp>
        <p:nvSpPr>
          <p:cNvPr id="3" name="Turinio vietos rezervavimo ženklas 2"/>
          <p:cNvSpPr>
            <a:spLocks noGrp="1"/>
          </p:cNvSpPr>
          <p:nvPr>
            <p:ph idx="1"/>
          </p:nvPr>
        </p:nvSpPr>
        <p:spPr>
          <a:xfrm>
            <a:off x="844731" y="1424763"/>
            <a:ext cx="10058400" cy="3003546"/>
          </a:xfrm>
        </p:spPr>
        <p:txBody>
          <a:bodyPr>
            <a:noAutofit/>
          </a:bodyPr>
          <a:lstStyle/>
          <a:p>
            <a:pPr marL="0" indent="0" algn="ctr">
              <a:buNone/>
            </a:pPr>
            <a:r>
              <a:rPr lang="lt-LT" sz="2800" dirty="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Sveikatos stiprinimas mokyklose COVID-19 pandemijos metu. Nuotolinio mokymo iššūkiai</a:t>
            </a:r>
            <a:r>
              <a:rPr lang="lt-LT" sz="2800" dirty="0">
                <a:latin typeface="Times New Roman" panose="02020603050405020304" pitchFamily="18" charset="0"/>
                <a:cs typeface="Times New Roman" panose="02020603050405020304" pitchFamily="18" charset="0"/>
              </a:rPr>
              <a:t>“</a:t>
            </a:r>
          </a:p>
          <a:p>
            <a:pPr marL="0" indent="0">
              <a:buNone/>
            </a:pPr>
            <a:r>
              <a:rPr lang="lt-LT" sz="2800" dirty="0">
                <a:latin typeface="Times New Roman" panose="02020603050405020304" pitchFamily="18" charset="0"/>
                <a:cs typeface="Times New Roman" panose="02020603050405020304" pitchFamily="18" charset="0"/>
              </a:rPr>
              <a:t>                    </a:t>
            </a:r>
            <a:r>
              <a:rPr lang="lt-LT" sz="2800" b="1" dirty="0">
                <a:latin typeface="Times New Roman" panose="02020603050405020304" pitchFamily="18" charset="0"/>
                <a:cs typeface="Times New Roman" panose="02020603050405020304" pitchFamily="18" charset="0"/>
              </a:rPr>
              <a:t>Tema</a:t>
            </a:r>
            <a:r>
              <a:rPr lang="lt-LT" sz="2800" dirty="0">
                <a:latin typeface="Times New Roman" panose="02020603050405020304" pitchFamily="18" charset="0"/>
                <a:cs typeface="Times New Roman" panose="02020603050405020304" pitchFamily="18" charset="0"/>
              </a:rPr>
              <a:t> -„</a:t>
            </a:r>
            <a:r>
              <a:rPr lang="lt-LT" sz="2800" b="1" dirty="0">
                <a:latin typeface="Times New Roman" panose="02020603050405020304" pitchFamily="18" charset="0"/>
                <a:cs typeface="Times New Roman" panose="02020603050405020304" pitchFamily="18" charset="0"/>
              </a:rPr>
              <a:t>Sveikos mitybos takeliu</a:t>
            </a:r>
            <a:r>
              <a:rPr lang="lt-LT" sz="2800" dirty="0">
                <a:latin typeface="Times New Roman" panose="02020603050405020304" pitchFamily="18" charset="0"/>
                <a:cs typeface="Times New Roman" panose="02020603050405020304" pitchFamily="18" charset="0"/>
              </a:rPr>
              <a:t>“</a:t>
            </a:r>
          </a:p>
          <a:p>
            <a:pPr marL="0" indent="0">
              <a:buNone/>
            </a:pPr>
            <a:r>
              <a:rPr lang="lt-LT" sz="2800" dirty="0">
                <a:latin typeface="Times New Roman" panose="02020603050405020304" pitchFamily="18" charset="0"/>
                <a:cs typeface="Times New Roman" panose="02020603050405020304" pitchFamily="18" charset="0"/>
              </a:rPr>
              <a:t> </a:t>
            </a:r>
          </a:p>
          <a:p>
            <a:pPr marL="0" indent="0">
              <a:buNone/>
            </a:pPr>
            <a:r>
              <a:rPr lang="lt-LT" sz="2800" b="1" dirty="0">
                <a:latin typeface="Times New Roman" panose="02020603050405020304" pitchFamily="18" charset="0"/>
                <a:cs typeface="Times New Roman" panose="02020603050405020304" pitchFamily="18" charset="0"/>
              </a:rPr>
              <a:t>Tikslas</a:t>
            </a:r>
            <a:r>
              <a:rPr lang="lt-LT" sz="2800" dirty="0">
                <a:latin typeface="Times New Roman" panose="02020603050405020304" pitchFamily="18" charset="0"/>
                <a:cs typeface="Times New Roman" panose="02020603050405020304" pitchFamily="18" charset="0"/>
              </a:rPr>
              <a:t>: supažindinti vaikus su maisto pasirinkimo piramide, maisto nauda.</a:t>
            </a:r>
          </a:p>
          <a:p>
            <a:pPr marL="0" indent="0">
              <a:buNone/>
            </a:pPr>
            <a:r>
              <a:rPr lang="lt-LT" sz="2800" b="1" dirty="0">
                <a:latin typeface="Times New Roman" panose="02020603050405020304" pitchFamily="18" charset="0"/>
                <a:cs typeface="Times New Roman" panose="02020603050405020304" pitchFamily="18" charset="0"/>
              </a:rPr>
              <a:t>Uždaviniai</a:t>
            </a:r>
            <a:r>
              <a:rPr lang="lt-LT" sz="2800" dirty="0">
                <a:latin typeface="Times New Roman" panose="02020603050405020304" pitchFamily="18" charset="0"/>
                <a:cs typeface="Times New Roman" panose="02020603050405020304" pitchFamily="18" charset="0"/>
              </a:rPr>
              <a:t>:</a:t>
            </a:r>
          </a:p>
          <a:p>
            <a:pPr marL="0" lvl="0" indent="0">
              <a:buNone/>
            </a:pPr>
            <a:r>
              <a:rPr lang="lt-LT" sz="2800" dirty="0">
                <a:latin typeface="Times New Roman" panose="02020603050405020304" pitchFamily="18" charset="0"/>
                <a:cs typeface="Times New Roman" panose="02020603050405020304" pitchFamily="18" charset="0"/>
              </a:rPr>
              <a:t>Sudaryti sąlygas vaikams tyrinėti, pažinti, atrasti.</a:t>
            </a:r>
          </a:p>
          <a:p>
            <a:pPr marL="0" lvl="0" indent="0">
              <a:buNone/>
            </a:pPr>
            <a:r>
              <a:rPr lang="lt-LT" sz="2800" dirty="0">
                <a:latin typeface="Times New Roman" panose="02020603050405020304" pitchFamily="18" charset="0"/>
                <a:cs typeface="Times New Roman" panose="02020603050405020304" pitchFamily="18" charset="0"/>
              </a:rPr>
              <a:t>Supažindinti su maisto įvairove ir jo nauda sveikatai.</a:t>
            </a:r>
          </a:p>
          <a:p>
            <a:pPr marL="0" lvl="0" indent="0">
              <a:buNone/>
            </a:pPr>
            <a:r>
              <a:rPr lang="lt-LT" sz="2800" dirty="0">
                <a:latin typeface="Times New Roman" panose="02020603050405020304" pitchFamily="18" charset="0"/>
                <a:cs typeface="Times New Roman" panose="02020603050405020304" pitchFamily="18" charset="0"/>
              </a:rPr>
              <a:t>Ugdyti nuostatą daugiau valgyti šviežių vaisių ir daržovių.</a:t>
            </a:r>
          </a:p>
          <a:p>
            <a:pPr marL="0" indent="0">
              <a:buNone/>
            </a:pPr>
            <a:r>
              <a:rPr lang="lt-LT" sz="2800" dirty="0">
                <a:latin typeface="Times New Roman" panose="02020603050405020304" pitchFamily="18" charset="0"/>
                <a:cs typeface="Times New Roman" panose="02020603050405020304" pitchFamily="18" charset="0"/>
              </a:rPr>
              <a:t> </a:t>
            </a:r>
          </a:p>
          <a:p>
            <a:pPr marL="0" indent="0">
              <a:buNone/>
            </a:pPr>
            <a:r>
              <a:rPr lang="lt-LT"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90732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613954" y="209007"/>
            <a:ext cx="10358846" cy="5468780"/>
          </a:xfrm>
        </p:spPr>
        <p:txBody>
          <a:bodyPr>
            <a:noAutofit/>
          </a:bodyPr>
          <a:lstStyle/>
          <a:p>
            <a:pPr marL="0" indent="0">
              <a:buNone/>
            </a:pPr>
            <a:r>
              <a:rPr lang="lt-LT" sz="2400" dirty="0"/>
              <a:t> </a:t>
            </a:r>
            <a:r>
              <a:rPr lang="lt-LT" sz="2800" dirty="0">
                <a:latin typeface="Times New Roman" panose="02020603050405020304" pitchFamily="18" charset="0"/>
                <a:cs typeface="Times New Roman" panose="02020603050405020304" pitchFamily="18" charset="0"/>
              </a:rPr>
              <a:t>Su vyresniosios grupės vaikais vyko pokalbis  „ </a:t>
            </a:r>
            <a:r>
              <a:rPr lang="lt-LT" sz="2800" b="1" dirty="0">
                <a:latin typeface="Times New Roman" panose="02020603050405020304" pitchFamily="18" charset="0"/>
                <a:cs typeface="Times New Roman" panose="02020603050405020304" pitchFamily="18" charset="0"/>
              </a:rPr>
              <a:t>Kaip atsiranda maistas</a:t>
            </a:r>
            <a:r>
              <a:rPr lang="lt-LT" sz="2800" dirty="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a:t>
            </a:r>
          </a:p>
          <a:p>
            <a:pPr marL="0" indent="0">
              <a:buNone/>
            </a:pPr>
            <a:r>
              <a:rPr lang="lt-LT" sz="2800" dirty="0">
                <a:latin typeface="Times New Roman" panose="02020603050405020304" pitchFamily="18" charset="0"/>
                <a:cs typeface="Times New Roman" panose="02020603050405020304" pitchFamily="18" charset="0"/>
              </a:rPr>
              <a:t>  Kilo klausimai, iš kur atsiranda mėsa, pieno produktai, duona, vaisiai, daržovės. Pažintinio žaidimo „ </a:t>
            </a:r>
            <a:r>
              <a:rPr lang="lt-LT" sz="2800" b="1" dirty="0">
                <a:latin typeface="Times New Roman" panose="02020603050405020304" pitchFamily="18" charset="0"/>
                <a:cs typeface="Times New Roman" panose="02020603050405020304" pitchFamily="18" charset="0"/>
              </a:rPr>
              <a:t>Kaime pas močiutę</a:t>
            </a:r>
            <a:r>
              <a:rPr lang="lt-LT" sz="2800" dirty="0">
                <a:latin typeface="Times New Roman" panose="02020603050405020304" pitchFamily="18" charset="0"/>
                <a:cs typeface="Times New Roman" panose="02020603050405020304" pitchFamily="18" charset="0"/>
              </a:rPr>
              <a:t>“ metu vaikai tapo ūkininkais, sėjėjais, galvijų augintojais.  </a:t>
            </a:r>
          </a:p>
          <a:p>
            <a:pPr marL="0" indent="0">
              <a:buNone/>
            </a:pPr>
            <a:r>
              <a:rPr lang="lt-LT" sz="2800" dirty="0">
                <a:latin typeface="Times New Roman" panose="02020603050405020304" pitchFamily="18" charset="0"/>
                <a:cs typeface="Times New Roman" panose="02020603050405020304" pitchFamily="18" charset="0"/>
              </a:rPr>
              <a:t>Įspūdingiausiai veiklos metu atrodė „</a:t>
            </a:r>
            <a:r>
              <a:rPr lang="lt-LT" sz="2800" b="1" dirty="0">
                <a:latin typeface="Times New Roman" panose="02020603050405020304" pitchFamily="18" charset="0"/>
                <a:cs typeface="Times New Roman" panose="02020603050405020304" pitchFamily="18" charset="0"/>
              </a:rPr>
              <a:t>Žaliasis stalas</a:t>
            </a:r>
            <a:r>
              <a:rPr lang="lt-LT" sz="2800" dirty="0">
                <a:latin typeface="Times New Roman" panose="02020603050405020304" pitchFamily="18" charset="0"/>
                <a:cs typeface="Times New Roman" panose="02020603050405020304" pitchFamily="18" charset="0"/>
              </a:rPr>
              <a:t>“, nuklotas žalios spalvos vaisiais ir daržovėmis. „</a:t>
            </a:r>
            <a:r>
              <a:rPr lang="lt-LT" sz="2800" b="1" dirty="0">
                <a:latin typeface="Times New Roman" panose="02020603050405020304" pitchFamily="18" charset="0"/>
                <a:cs typeface="Times New Roman" panose="02020603050405020304" pitchFamily="18" charset="0"/>
              </a:rPr>
              <a:t>Sveikos mitybos takelio</a:t>
            </a:r>
            <a:r>
              <a:rPr lang="lt-LT" sz="2800" dirty="0">
                <a:latin typeface="Times New Roman" panose="02020603050405020304" pitchFamily="18" charset="0"/>
                <a:cs typeface="Times New Roman" panose="02020603050405020304" pitchFamily="18" charset="0"/>
              </a:rPr>
              <a:t>“ pabaigoje daržovėse ir vaisiuose gyvenantys vitaminai visus pakvietė į diskoteką.</a:t>
            </a:r>
          </a:p>
          <a:p>
            <a:pPr marL="0" indent="0">
              <a:buNone/>
            </a:pPr>
            <a:r>
              <a:rPr lang="lt-LT" sz="2800" dirty="0">
                <a:latin typeface="Times New Roman" panose="02020603050405020304" pitchFamily="18" charset="0"/>
                <a:cs typeface="Times New Roman" panose="02020603050405020304" pitchFamily="18" charset="0"/>
              </a:rPr>
              <a:t>Pažintiniai žaidimai, degustacija, diskoteka tapo pačiomis įsimintiniausio</a:t>
            </a:r>
            <a:r>
              <a:rPr lang="en-GB" sz="2800" dirty="0">
                <a:latin typeface="Times New Roman" panose="02020603050405020304" pitchFamily="18" charset="0"/>
                <a:cs typeface="Times New Roman" panose="02020603050405020304" pitchFamily="18" charset="0"/>
              </a:rPr>
              <a:t>mis</a:t>
            </a:r>
            <a:r>
              <a:rPr lang="lt-LT" sz="2800" dirty="0">
                <a:latin typeface="Times New Roman" panose="02020603050405020304" pitchFamily="18" charset="0"/>
                <a:cs typeface="Times New Roman" panose="02020603050405020304" pitchFamily="18" charset="0"/>
              </a:rPr>
              <a:t> ir smagiausio</a:t>
            </a:r>
            <a:r>
              <a:rPr lang="en-GB" sz="2800" dirty="0">
                <a:latin typeface="Times New Roman" panose="02020603050405020304" pitchFamily="18" charset="0"/>
                <a:cs typeface="Times New Roman" panose="02020603050405020304" pitchFamily="18" charset="0"/>
              </a:rPr>
              <a:t>mis</a:t>
            </a:r>
            <a:r>
              <a:rPr lang="lt-LT" sz="2800" dirty="0">
                <a:latin typeface="Times New Roman" panose="02020603050405020304" pitchFamily="18" charset="0"/>
                <a:cs typeface="Times New Roman" panose="02020603050405020304" pitchFamily="18" charset="0"/>
              </a:rPr>
              <a:t> akimirko</a:t>
            </a:r>
            <a:r>
              <a:rPr lang="en-GB" sz="2800" dirty="0">
                <a:latin typeface="Times New Roman" panose="02020603050405020304" pitchFamily="18" charset="0"/>
                <a:cs typeface="Times New Roman" panose="02020603050405020304" pitchFamily="18" charset="0"/>
              </a:rPr>
              <a:t>mis</a:t>
            </a:r>
            <a:r>
              <a:rPr lang="lt-LT" sz="2800" dirty="0">
                <a:latin typeface="Times New Roman" panose="02020603050405020304" pitchFamily="18" charset="0"/>
                <a:cs typeface="Times New Roman" panose="02020603050405020304" pitchFamily="18" charset="0"/>
              </a:rPr>
              <a:t>, suteikusio</a:t>
            </a:r>
            <a:r>
              <a:rPr lang="en-GB" sz="2800" dirty="0">
                <a:latin typeface="Times New Roman" panose="02020603050405020304" pitchFamily="18" charset="0"/>
                <a:cs typeface="Times New Roman" panose="02020603050405020304" pitchFamily="18" charset="0"/>
              </a:rPr>
              <a:t>mis</a:t>
            </a:r>
            <a:r>
              <a:rPr lang="lt-LT" sz="2800" dirty="0">
                <a:latin typeface="Times New Roman" panose="02020603050405020304" pitchFamily="18" charset="0"/>
                <a:cs typeface="Times New Roman" panose="02020603050405020304" pitchFamily="18" charset="0"/>
              </a:rPr>
              <a:t> ne tik gerą nuotaiką, bet ir žinių apie maisto naudą sveikatai.  </a:t>
            </a:r>
          </a:p>
          <a:p>
            <a:pPr marL="0" indent="0">
              <a:buNone/>
            </a:pPr>
            <a:r>
              <a:rPr lang="lt-LT" sz="2800" dirty="0">
                <a:latin typeface="Times New Roman" panose="02020603050405020304" pitchFamily="18" charset="0"/>
                <a:cs typeface="Times New Roman" panose="02020603050405020304" pitchFamily="18" charset="0"/>
              </a:rPr>
              <a:t>Veikla „</a:t>
            </a:r>
            <a:r>
              <a:rPr lang="lt-LT" sz="2800" b="1" dirty="0">
                <a:latin typeface="Times New Roman" panose="02020603050405020304" pitchFamily="18" charset="0"/>
                <a:cs typeface="Times New Roman" panose="02020603050405020304" pitchFamily="18" charset="0"/>
              </a:rPr>
              <a:t>Sveikos mitybos takeliu</a:t>
            </a:r>
            <a:r>
              <a:rPr lang="lt-LT" sz="2800" dirty="0">
                <a:latin typeface="Times New Roman" panose="02020603050405020304" pitchFamily="18" charset="0"/>
                <a:cs typeface="Times New Roman" panose="02020603050405020304" pitchFamily="18" charset="0"/>
              </a:rPr>
              <a:t>“ taip pat vyko ir nuotoliniu būdu. Vaikai ir tėveliai  aktyviai dalyvavo pokalbyje apie sveiką maistą  grupės </a:t>
            </a:r>
            <a:r>
              <a:rPr lang="lt-LT" sz="2800" dirty="0" err="1">
                <a:latin typeface="Times New Roman" panose="02020603050405020304" pitchFamily="18" charset="0"/>
                <a:cs typeface="Times New Roman" panose="02020603050405020304" pitchFamily="18" charset="0"/>
              </a:rPr>
              <a:t>facebook</a:t>
            </a:r>
            <a:r>
              <a:rPr lang="lt-LT" sz="2800" dirty="0">
                <a:latin typeface="Times New Roman" panose="02020603050405020304" pitchFamily="18" charset="0"/>
                <a:cs typeface="Times New Roman" panose="02020603050405020304" pitchFamily="18" charset="0"/>
              </a:rPr>
              <a:t> paskyroje.</a:t>
            </a:r>
          </a:p>
          <a:p>
            <a:endParaRPr lang="lt-LT" sz="2000" dirty="0"/>
          </a:p>
        </p:txBody>
      </p:sp>
    </p:spTree>
    <p:extLst>
      <p:ext uri="{BB962C8B-B14F-4D97-AF65-F5344CB8AC3E}">
        <p14:creationId xmlns:p14="http://schemas.microsoft.com/office/powerpoint/2010/main" val="84846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23257" y="2536708"/>
            <a:ext cx="10058400" cy="1371600"/>
          </a:xfrm>
        </p:spPr>
        <p:txBody>
          <a:bodyPr>
            <a:normAutofit fontScale="90000"/>
          </a:bodyPr>
          <a:lstStyle/>
          <a:p>
            <a:r>
              <a:rPr lang="en-GB" sz="2800" dirty="0">
                <a:latin typeface="Times New Roman" panose="02020603050405020304" pitchFamily="18" charset="0"/>
                <a:cs typeface="Times New Roman" panose="02020603050405020304" pitchFamily="18" charset="0"/>
              </a:rPr>
              <a:t/>
            </a:r>
            <a:br>
              <a:rPr lang="en-GB" sz="2800" dirty="0">
                <a:latin typeface="Times New Roman" panose="02020603050405020304" pitchFamily="18" charset="0"/>
                <a:cs typeface="Times New Roman" panose="02020603050405020304" pitchFamily="18" charset="0"/>
              </a:rPr>
            </a:br>
            <a:r>
              <a:rPr lang="en-GB" sz="2800" dirty="0">
                <a:latin typeface="Times New Roman" panose="02020603050405020304" pitchFamily="18" charset="0"/>
                <a:cs typeface="Times New Roman" panose="02020603050405020304" pitchFamily="18" charset="0"/>
              </a:rPr>
              <a:t/>
            </a:r>
            <a:br>
              <a:rPr lang="en-GB" sz="2800" dirty="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„Vakcinacija – geriausias būdas įveikti epidemijas ir </a:t>
            </a:r>
            <a:r>
              <a:rPr lang="lt-LT" sz="3100" b="1" dirty="0" err="1" smtClean="0">
                <a:latin typeface="Times New Roman" panose="02020603050405020304" pitchFamily="18" charset="0"/>
                <a:cs typeface="Times New Roman" panose="02020603050405020304" pitchFamily="18" charset="0"/>
              </a:rPr>
              <a:t>pandemijas</a:t>
            </a:r>
            <a:r>
              <a:rPr lang="en-US" sz="3100" dirty="0" smtClean="0">
                <a:latin typeface="Times New Roman" panose="02020603050405020304" pitchFamily="18" charset="0"/>
                <a:cs typeface="Times New Roman" panose="02020603050405020304" pitchFamily="18" charset="0"/>
              </a:rPr>
              <a:t>’’</a:t>
            </a:r>
            <a:r>
              <a:rPr lang="lt-LT" sz="3100" dirty="0" smtClean="0">
                <a:latin typeface="Times New Roman" panose="02020603050405020304" pitchFamily="18" charset="0"/>
                <a:cs typeface="Times New Roman" panose="02020603050405020304" pitchFamily="18" charset="0"/>
              </a:rPr>
              <a:t>. </a:t>
            </a:r>
            <a:br>
              <a:rPr lang="lt-LT" sz="3100" dirty="0" smtClean="0">
                <a:latin typeface="Times New Roman" panose="02020603050405020304" pitchFamily="18" charset="0"/>
                <a:cs typeface="Times New Roman" panose="02020603050405020304" pitchFamily="18" charset="0"/>
              </a:rPr>
            </a:br>
            <a:r>
              <a:rPr lang="lt-LT" sz="3100" dirty="0" smtClean="0">
                <a:latin typeface="Times New Roman" panose="02020603050405020304" pitchFamily="18" charset="0"/>
                <a:cs typeface="Times New Roman" panose="02020603050405020304" pitchFamily="18" charset="0"/>
              </a:rPr>
              <a:t/>
            </a:r>
            <a:br>
              <a:rPr lang="lt-LT" sz="3100" dirty="0" smtClean="0">
                <a:latin typeface="Times New Roman" panose="02020603050405020304" pitchFamily="18" charset="0"/>
                <a:cs typeface="Times New Roman" panose="02020603050405020304" pitchFamily="18" charset="0"/>
              </a:rPr>
            </a:br>
            <a:r>
              <a:rPr lang="lt-LT" sz="3100" dirty="0" smtClean="0">
                <a:latin typeface="Times New Roman" panose="02020603050405020304" pitchFamily="18" charset="0"/>
                <a:cs typeface="Times New Roman" panose="02020603050405020304" pitchFamily="18" charset="0"/>
              </a:rPr>
              <a:t>              </a:t>
            </a:r>
            <a:r>
              <a:rPr lang="lt-LT" sz="3100" b="1" dirty="0" smtClean="0">
                <a:latin typeface="Times New Roman" panose="02020603050405020304" pitchFamily="18" charset="0"/>
                <a:cs typeface="Times New Roman" panose="02020603050405020304" pitchFamily="18" charset="0"/>
              </a:rPr>
              <a:t>Tema </a:t>
            </a:r>
            <a:r>
              <a:rPr lang="lt-LT" sz="3100" b="1" dirty="0">
                <a:latin typeface="Times New Roman" panose="02020603050405020304" pitchFamily="18" charset="0"/>
                <a:cs typeface="Times New Roman" panose="02020603050405020304" pitchFamily="18" charset="0"/>
              </a:rPr>
              <a:t>– </a:t>
            </a:r>
            <a:r>
              <a:rPr lang="lt-LT" sz="3100" dirty="0">
                <a:latin typeface="Times New Roman" panose="02020603050405020304" pitchFamily="18" charset="0"/>
                <a:cs typeface="Times New Roman" panose="02020603050405020304" pitchFamily="18" charset="0"/>
              </a:rPr>
              <a:t>„</a:t>
            </a:r>
            <a:r>
              <a:rPr lang="lt-LT" sz="3100" b="1" dirty="0">
                <a:latin typeface="Times New Roman" panose="02020603050405020304" pitchFamily="18" charset="0"/>
                <a:cs typeface="Times New Roman" panose="02020603050405020304" pitchFamily="18" charset="0"/>
              </a:rPr>
              <a:t>Kodėl žmonės serga</a:t>
            </a:r>
            <a:r>
              <a:rPr lang="lt-LT" sz="3100" dirty="0">
                <a:latin typeface="Times New Roman" panose="02020603050405020304" pitchFamily="18" charset="0"/>
                <a:cs typeface="Times New Roman" panose="02020603050405020304" pitchFamily="18" charset="0"/>
              </a:rPr>
              <a:t>“</a:t>
            </a:r>
            <a:r>
              <a:rPr lang="lt-LT" sz="3100" b="1" dirty="0">
                <a:latin typeface="Times New Roman" panose="02020603050405020304" pitchFamily="18" charset="0"/>
                <a:cs typeface="Times New Roman" panose="02020603050405020304" pitchFamily="18" charset="0"/>
              </a:rPr>
              <a:t/>
            </a:r>
            <a:br>
              <a:rPr lang="lt-LT" sz="3100" b="1"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 </a:t>
            </a:r>
            <a:br>
              <a:rPr lang="lt-LT" sz="3100" dirty="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Tikslas</a:t>
            </a:r>
            <a:r>
              <a:rPr lang="lt-LT" sz="3100" dirty="0">
                <a:latin typeface="Times New Roman" panose="02020603050405020304" pitchFamily="18" charset="0"/>
                <a:cs typeface="Times New Roman" panose="02020603050405020304" pitchFamily="18" charset="0"/>
              </a:rPr>
              <a:t>: suteikti vaikams žinių apie imuniteto stiprinimą, ligų profilaktiką.</a:t>
            </a:r>
            <a:br>
              <a:rPr lang="lt-LT" sz="3100" dirty="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Uždaviniai</a:t>
            </a:r>
            <a:r>
              <a:rPr lang="lt-LT" sz="3100" dirty="0">
                <a:latin typeface="Times New Roman" panose="02020603050405020304" pitchFamily="18" charset="0"/>
                <a:cs typeface="Times New Roman" panose="02020603050405020304" pitchFamily="18" charset="0"/>
              </a:rPr>
              <a:t>:</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Sudaryti vaikams sąlygas </a:t>
            </a:r>
            <a:r>
              <a:rPr lang="lt-LT" sz="3100" dirty="0" err="1">
                <a:latin typeface="Times New Roman" panose="02020603050405020304" pitchFamily="18" charset="0"/>
                <a:cs typeface="Times New Roman" panose="02020603050405020304" pitchFamily="18" charset="0"/>
              </a:rPr>
              <a:t>patyriminei</a:t>
            </a:r>
            <a:r>
              <a:rPr lang="lt-LT" sz="3100" dirty="0">
                <a:latin typeface="Times New Roman" panose="02020603050405020304" pitchFamily="18" charset="0"/>
                <a:cs typeface="Times New Roman" panose="02020603050405020304" pitchFamily="18" charset="0"/>
              </a:rPr>
              <a:t> veiklai, eksperimentams, tyrinėjimams.</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Supažindinti vaikus su organizmo imuninės sistemos stiprinimo būdais.</a:t>
            </a:r>
            <a:br>
              <a:rPr lang="lt-LT" sz="3100"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Ugdyti teigiamą vaikų nuostatą vakcinacijos, kaip priemonės prieš užkrečiamas ligas, atžvilgiu.</a:t>
            </a:r>
            <a:br>
              <a:rPr lang="lt-LT" sz="3100" dirty="0">
                <a:latin typeface="Times New Roman" panose="02020603050405020304" pitchFamily="18" charset="0"/>
                <a:cs typeface="Times New Roman" panose="02020603050405020304" pitchFamily="18" charset="0"/>
              </a:rPr>
            </a:br>
            <a:endParaRPr lang="lt-LT" sz="3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68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757646" y="642594"/>
            <a:ext cx="10215154" cy="5392446"/>
          </a:xfrm>
        </p:spPr>
        <p:txBody>
          <a:bodyPr>
            <a:normAutofit/>
          </a:bodyPr>
          <a:lstStyle/>
          <a:p>
            <a:pPr marL="0" indent="0">
              <a:buNone/>
            </a:pPr>
            <a:r>
              <a:rPr lang="lt-LT" sz="2800" dirty="0">
                <a:latin typeface="Times New Roman" panose="02020603050405020304" pitchFamily="18" charset="0"/>
                <a:cs typeface="Times New Roman" panose="02020603050405020304" pitchFamily="18" charset="0"/>
              </a:rPr>
              <a:t>Su vyresniosios grupės vaikais vyko pokalbis-diskusija „</a:t>
            </a:r>
            <a:r>
              <a:rPr lang="lt-LT" sz="2800" b="1" dirty="0">
                <a:latin typeface="Times New Roman" panose="02020603050405020304" pitchFamily="18" charset="0"/>
                <a:cs typeface="Times New Roman" panose="02020603050405020304" pitchFamily="18" charset="0"/>
              </a:rPr>
              <a:t>Kodėl žmonės serga?</a:t>
            </a:r>
            <a:r>
              <a:rPr lang="lt-LT" sz="2800" dirty="0">
                <a:latin typeface="Times New Roman" panose="02020603050405020304" pitchFamily="18" charset="0"/>
                <a:cs typeface="Times New Roman" panose="02020603050405020304" pitchFamily="18" charset="0"/>
              </a:rPr>
              <a:t>“</a:t>
            </a:r>
            <a:r>
              <a:rPr lang="lt-LT" sz="2800" b="1" dirty="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Vaikai diskutavo apie tai, kas yra sveikata, ką turėtume daryti, kad sveikata būtų stipri, kad rečiau sirgtume. Vaikai stebėjo vaidybinę situaciją „</a:t>
            </a:r>
            <a:r>
              <a:rPr lang="lt-LT" sz="2800" b="1" dirty="0">
                <a:latin typeface="Times New Roman" panose="02020603050405020304" pitchFamily="18" charset="0"/>
                <a:cs typeface="Times New Roman" panose="02020603050405020304" pitchFamily="18" charset="0"/>
              </a:rPr>
              <a:t>Susirgo lėlė Ona</a:t>
            </a:r>
            <a:r>
              <a:rPr lang="lt-LT" sz="2800" dirty="0">
                <a:latin typeface="Times New Roman" panose="02020603050405020304" pitchFamily="18" charset="0"/>
                <a:cs typeface="Times New Roman" panose="02020603050405020304" pitchFamily="18" charset="0"/>
              </a:rPr>
              <a:t>“. Į situaciją buvo įvesta vėjaraupiais serganti lėlė Ona. Buvo kalbama apie skiepų naudą sveikatai, apie mokslininkus, kurie daug tyrinėja, ieško būdų, kaip padėti žmonėms. </a:t>
            </a:r>
          </a:p>
          <a:p>
            <a:pPr marL="0" indent="0">
              <a:buNone/>
            </a:pPr>
            <a:r>
              <a:rPr lang="lt-LT" sz="2800" dirty="0">
                <a:latin typeface="Times New Roman" panose="02020603050405020304" pitchFamily="18" charset="0"/>
                <a:cs typeface="Times New Roman" panose="02020603050405020304" pitchFamily="18" charset="0"/>
              </a:rPr>
              <a:t>Edukacinė veikla „</a:t>
            </a:r>
            <a:r>
              <a:rPr lang="lt-LT" sz="2800" b="1" dirty="0">
                <a:latin typeface="Times New Roman" panose="02020603050405020304" pitchFamily="18" charset="0"/>
                <a:cs typeface="Times New Roman" panose="02020603050405020304" pitchFamily="18" charset="0"/>
              </a:rPr>
              <a:t>Kodėl žmonės serga</a:t>
            </a:r>
            <a:r>
              <a:rPr lang="lt-LT" sz="2800" dirty="0">
                <a:latin typeface="Times New Roman" panose="02020603050405020304" pitchFamily="18" charset="0"/>
                <a:cs typeface="Times New Roman" panose="02020603050405020304" pitchFamily="18" charset="0"/>
              </a:rPr>
              <a:t>“ pažadino vaikuose norą dar daugiau sužinoti apie gydytojus, skiepus, sveikatos stiprinimą ir pan. Ugdytiniai visą savaitę vartė knygas, diskutavo grupėje ir šeimose, žaidė kūrybinius žaidimus ir išreiškė savo mintis įvairioje kūrybinėje veikloje.</a:t>
            </a:r>
          </a:p>
          <a:p>
            <a:endParaRPr lang="lt-LT" sz="2000" dirty="0"/>
          </a:p>
        </p:txBody>
      </p:sp>
    </p:spTree>
    <p:extLst>
      <p:ext uri="{BB962C8B-B14F-4D97-AF65-F5344CB8AC3E}">
        <p14:creationId xmlns:p14="http://schemas.microsoft.com/office/powerpoint/2010/main" val="249953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175656" y="-953589"/>
            <a:ext cx="9949543" cy="2967783"/>
          </a:xfrm>
        </p:spPr>
        <p:txBody>
          <a:bodyPr>
            <a:normAutofit/>
          </a:bodyPr>
          <a:lstStyle/>
          <a:p>
            <a:r>
              <a:rPr lang="lt-LT" sz="2700" dirty="0"/>
              <a:t> </a:t>
            </a:r>
            <a:r>
              <a:rPr lang="lt-LT" sz="2800" dirty="0">
                <a:latin typeface="Times New Roman" panose="02020603050405020304" pitchFamily="18" charset="0"/>
                <a:cs typeface="Times New Roman" panose="02020603050405020304" pitchFamily="18" charset="0"/>
              </a:rPr>
              <a:t>„</a:t>
            </a:r>
            <a:r>
              <a:rPr lang="lt-LT" sz="2800" b="1" dirty="0" err="1">
                <a:latin typeface="Times New Roman" panose="02020603050405020304" pitchFamily="18" charset="0"/>
                <a:cs typeface="Times New Roman" panose="02020603050405020304" pitchFamily="18" charset="0"/>
              </a:rPr>
              <a:t>Sveikatinimas</a:t>
            </a:r>
            <a:r>
              <a:rPr lang="lt-LT" sz="2800" b="1" dirty="0">
                <a:latin typeface="Times New Roman" panose="02020603050405020304" pitchFamily="18" charset="0"/>
                <a:cs typeface="Times New Roman" panose="02020603050405020304" pitchFamily="18" charset="0"/>
              </a:rPr>
              <a:t> ne tik mokyklai, bet ir šeimai</a:t>
            </a:r>
            <a:r>
              <a:rPr lang="lt-LT" sz="2800" dirty="0">
                <a:latin typeface="Times New Roman" panose="02020603050405020304" pitchFamily="18" charset="0"/>
                <a:cs typeface="Times New Roman" panose="02020603050405020304" pitchFamily="18" charset="0"/>
              </a:rPr>
              <a:t>“</a:t>
            </a:r>
          </a:p>
        </p:txBody>
      </p:sp>
      <p:sp>
        <p:nvSpPr>
          <p:cNvPr id="3" name="Turinio vietos rezervavimo ženklas 2"/>
          <p:cNvSpPr>
            <a:spLocks noGrp="1"/>
          </p:cNvSpPr>
          <p:nvPr>
            <p:ph idx="1"/>
          </p:nvPr>
        </p:nvSpPr>
        <p:spPr>
          <a:xfrm>
            <a:off x="391886" y="705395"/>
            <a:ext cx="10733313" cy="5329646"/>
          </a:xfrm>
        </p:spPr>
        <p:txBody>
          <a:bodyPr>
            <a:normAutofit fontScale="77500" lnSpcReduction="20000"/>
          </a:bodyPr>
          <a:lstStyle/>
          <a:p>
            <a:r>
              <a:rPr lang="lt-LT" dirty="0"/>
              <a:t> </a:t>
            </a:r>
          </a:p>
          <a:p>
            <a:pPr marL="0" indent="0">
              <a:buNone/>
            </a:pPr>
            <a:r>
              <a:rPr lang="lt-LT" sz="3100" dirty="0"/>
              <a:t> </a:t>
            </a:r>
            <a:r>
              <a:rPr lang="lt-LT" sz="3600" b="1" dirty="0">
                <a:latin typeface="Times New Roman" panose="02020603050405020304" pitchFamily="18" charset="0"/>
                <a:cs typeface="Times New Roman" panose="02020603050405020304" pitchFamily="18" charset="0"/>
              </a:rPr>
              <a:t>Tema</a:t>
            </a:r>
            <a:r>
              <a:rPr lang="lt-LT" sz="3600" dirty="0">
                <a:latin typeface="Times New Roman" panose="02020603050405020304" pitchFamily="18" charset="0"/>
                <a:cs typeface="Times New Roman" panose="02020603050405020304" pitchFamily="18" charset="0"/>
              </a:rPr>
              <a:t> – virtuali nuotraukų paroda „</a:t>
            </a:r>
            <a:r>
              <a:rPr lang="lt-LT" sz="3600" b="1" dirty="0">
                <a:latin typeface="Times New Roman" panose="02020603050405020304" pitchFamily="18" charset="0"/>
                <a:cs typeface="Times New Roman" panose="02020603050405020304" pitchFamily="18" charset="0"/>
              </a:rPr>
              <a:t>Judam, krutam aš, mama ir tėtis</a:t>
            </a:r>
            <a:r>
              <a:rPr lang="lt-LT" sz="360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p>
            <a:pPr marL="0" indent="0">
              <a:buNone/>
            </a:pPr>
            <a:endParaRPr lang="lt-LT" sz="3600" dirty="0">
              <a:latin typeface="Times New Roman" panose="02020603050405020304" pitchFamily="18" charset="0"/>
              <a:cs typeface="Times New Roman" panose="02020603050405020304" pitchFamily="18" charset="0"/>
            </a:endParaRPr>
          </a:p>
          <a:p>
            <a:pPr marL="0" indent="0">
              <a:buNone/>
            </a:pPr>
            <a:r>
              <a:rPr lang="lt-LT" sz="3600" b="1" dirty="0">
                <a:latin typeface="Times New Roman" panose="02020603050405020304" pitchFamily="18" charset="0"/>
                <a:cs typeface="Times New Roman" panose="02020603050405020304" pitchFamily="18" charset="0"/>
              </a:rPr>
              <a:t>Tiksla</a:t>
            </a:r>
            <a:r>
              <a:rPr lang="lt-LT" sz="3600" dirty="0">
                <a:latin typeface="Times New Roman" panose="02020603050405020304" pitchFamily="18" charset="0"/>
                <a:cs typeface="Times New Roman" panose="02020603050405020304" pitchFamily="18" charset="0"/>
              </a:rPr>
              <a:t>s: siekti, kad tėveliai aktyviai leistų laiką su savo vaikais</a:t>
            </a:r>
            <a:r>
              <a:rPr lang="lt-LT" sz="3600" dirty="0" smtClean="0">
                <a:latin typeface="Times New Roman" panose="02020603050405020304" pitchFamily="18" charset="0"/>
                <a:cs typeface="Times New Roman" panose="02020603050405020304" pitchFamily="18" charset="0"/>
              </a:rPr>
              <a:t>.</a:t>
            </a:r>
            <a:endParaRPr lang="lt-LT" sz="3600" dirty="0">
              <a:latin typeface="Times New Roman" panose="02020603050405020304" pitchFamily="18" charset="0"/>
              <a:cs typeface="Times New Roman" panose="02020603050405020304" pitchFamily="18" charset="0"/>
            </a:endParaRPr>
          </a:p>
          <a:p>
            <a:pPr marL="0" indent="0">
              <a:buNone/>
            </a:pPr>
            <a:r>
              <a:rPr lang="lt-LT" sz="3600" b="1" dirty="0">
                <a:latin typeface="Times New Roman" panose="02020603050405020304" pitchFamily="18" charset="0"/>
                <a:cs typeface="Times New Roman" panose="02020603050405020304" pitchFamily="18" charset="0"/>
              </a:rPr>
              <a:t>Uždavinia</a:t>
            </a:r>
            <a:r>
              <a:rPr lang="lt-LT" sz="3600" dirty="0">
                <a:latin typeface="Times New Roman" panose="02020603050405020304" pitchFamily="18" charset="0"/>
                <a:cs typeface="Times New Roman" panose="02020603050405020304" pitchFamily="18" charset="0"/>
              </a:rPr>
              <a:t>i: </a:t>
            </a:r>
          </a:p>
          <a:p>
            <a:pPr marL="0" lvl="0" indent="0">
              <a:buNone/>
            </a:pPr>
            <a:r>
              <a:rPr lang="lt-LT" sz="3600" dirty="0">
                <a:latin typeface="Times New Roman" panose="02020603050405020304" pitchFamily="18" charset="0"/>
                <a:cs typeface="Times New Roman" panose="02020603050405020304" pitchFamily="18" charset="0"/>
              </a:rPr>
              <a:t>Ugdyti tėvų supratimą, kad vaiko fizinis aktyvumas svarbus vaiko fizinei sveikatai.</a:t>
            </a:r>
          </a:p>
          <a:p>
            <a:pPr marL="0" lvl="0" indent="0">
              <a:buNone/>
            </a:pPr>
            <a:r>
              <a:rPr lang="lt-LT" sz="3600" dirty="0">
                <a:latin typeface="Times New Roman" panose="02020603050405020304" pitchFamily="18" charset="0"/>
                <a:cs typeface="Times New Roman" panose="02020603050405020304" pitchFamily="18" charset="0"/>
              </a:rPr>
              <a:t>Ugdyti fizinį aktyvumą per įvairius žaidimus, laipiojimo, mėtymo, pusiausvyros </a:t>
            </a:r>
            <a:r>
              <a:rPr lang="lt-LT" sz="3600" dirty="0" err="1">
                <a:latin typeface="Times New Roman" panose="02020603050405020304" pitchFamily="18" charset="0"/>
                <a:cs typeface="Times New Roman" panose="02020603050405020304" pitchFamily="18" charset="0"/>
              </a:rPr>
              <a:t>pratimus</a:t>
            </a:r>
            <a:r>
              <a:rPr lang="lt-LT" sz="3600" dirty="0">
                <a:latin typeface="Times New Roman" panose="02020603050405020304" pitchFamily="18" charset="0"/>
                <a:cs typeface="Times New Roman" panose="02020603050405020304" pitchFamily="18" charset="0"/>
              </a:rPr>
              <a:t>.</a:t>
            </a:r>
          </a:p>
          <a:p>
            <a:pPr marL="0" lvl="0" indent="0">
              <a:buNone/>
            </a:pPr>
            <a:r>
              <a:rPr lang="lt-LT" sz="3600" dirty="0">
                <a:latin typeface="Times New Roman" panose="02020603050405020304" pitchFamily="18" charset="0"/>
                <a:cs typeface="Times New Roman" panose="02020603050405020304" pitchFamily="18" charset="0"/>
              </a:rPr>
              <a:t>Skiepyti tėvų supratimą, kad vaiko fizinį aktyvumą turi lydėti judėjimo džiaugsmas.</a:t>
            </a:r>
          </a:p>
          <a:p>
            <a:pPr marL="0" indent="0">
              <a:buNone/>
            </a:pPr>
            <a:r>
              <a:rPr lang="lt-LT" sz="3300" dirty="0">
                <a:latin typeface="Times New Roman" panose="02020603050405020304" pitchFamily="18" charset="0"/>
                <a:cs typeface="Times New Roman" panose="02020603050405020304" pitchFamily="18" charset="0"/>
              </a:rPr>
              <a:t> </a:t>
            </a:r>
          </a:p>
          <a:p>
            <a:endParaRPr lang="lt-LT" dirty="0"/>
          </a:p>
        </p:txBody>
      </p:sp>
    </p:spTree>
    <p:extLst>
      <p:ext uri="{BB962C8B-B14F-4D97-AF65-F5344CB8AC3E}">
        <p14:creationId xmlns:p14="http://schemas.microsoft.com/office/powerpoint/2010/main" val="242466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966651" y="642594"/>
            <a:ext cx="10058401" cy="5392446"/>
          </a:xfrm>
        </p:spPr>
        <p:txBody>
          <a:bodyPr/>
          <a:lstStyle/>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r>
              <a:rPr lang="lt-LT" sz="2800" dirty="0">
                <a:latin typeface="Times New Roman" panose="02020603050405020304" pitchFamily="18" charset="0"/>
                <a:cs typeface="Times New Roman" panose="02020603050405020304" pitchFamily="18" charset="0"/>
              </a:rPr>
              <a:t>Surengta virtualių nuotraukų paroda. Pagrindinė sąlyga -nuotraukose užfiksuoti judėjimą, fizinę veiklą gamtoje, namuose kartu su visa šeima. Tėveliai geranoriškai fotografavo, judėjo, žaidė, kitaip aktyviai veikė. 	</a:t>
            </a:r>
          </a:p>
          <a:p>
            <a:pPr marL="0" indent="0">
              <a:buNone/>
            </a:pPr>
            <a:r>
              <a:rPr lang="lt-LT" sz="2800" dirty="0">
                <a:latin typeface="Times New Roman" panose="02020603050405020304" pitchFamily="18" charset="0"/>
                <a:cs typeface="Times New Roman" panose="02020603050405020304" pitchFamily="18" charset="0"/>
              </a:rPr>
              <a:t> </a:t>
            </a:r>
          </a:p>
          <a:p>
            <a:endParaRPr lang="lt-LT" dirty="0"/>
          </a:p>
        </p:txBody>
      </p:sp>
    </p:spTree>
    <p:extLst>
      <p:ext uri="{BB962C8B-B14F-4D97-AF65-F5344CB8AC3E}">
        <p14:creationId xmlns:p14="http://schemas.microsoft.com/office/powerpoint/2010/main" val="5478299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TM03457510[[fn=Savonas]]</Template>
  <TotalTime>146</TotalTime>
  <Words>807</Words>
  <Application>Microsoft Office PowerPoint</Application>
  <PresentationFormat>Plačiaekranė</PresentationFormat>
  <Paragraphs>79</Paragraphs>
  <Slides>37</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37</vt:i4>
      </vt:variant>
    </vt:vector>
  </HeadingPairs>
  <TitlesOfParts>
    <vt:vector size="42" baseType="lpstr">
      <vt:lpstr>Calibri</vt:lpstr>
      <vt:lpstr>Century Gothic</vt:lpstr>
      <vt:lpstr>Garamond</vt:lpstr>
      <vt:lpstr>Times New Roman</vt:lpstr>
      <vt:lpstr>„Savon“</vt:lpstr>
      <vt:lpstr>Klaipėdos lopšelis- darželis „Eglutė“ Sveikatos stiprinimo programos „Judu, žaidžiu sveikatos ritmu“  Ataskaita už 2021 m. </vt:lpstr>
      <vt:lpstr>„PowerPoint“ pateiktis</vt:lpstr>
      <vt:lpstr>„PowerPoint“ pateiktis</vt:lpstr>
      <vt:lpstr>„PowerPoint“ pateiktis</vt:lpstr>
      <vt:lpstr>„PowerPoint“ pateiktis</vt:lpstr>
      <vt:lpstr>  „Vakcinacija – geriausias būdas įveikti epidemijas ir pandemijas’’.                 Tema – „Kodėl žmonės serga“      Tikslas: suteikti vaikams žinių apie imuniteto stiprinimą, ligų profilaktiką. Uždaviniai: Sudaryti vaikams sąlygas patyriminei veiklai, eksperimentams, tyrinėjimams. Supažindinti vaikus su organizmo imuninės sistemos stiprinimo būdais. Ugdyti teigiamą vaikų nuostatą vakcinacijos, kaip priemonės prieš užkrečiamas ligas, atžvilgiu. </vt:lpstr>
      <vt:lpstr>„PowerPoint“ pateiktis</vt:lpstr>
      <vt:lpstr> „Sveikatinimas ne tik mokyklai, bet ir šeimai“</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Klaipėdos lopšelis- darželis „Eglutė“ Sveikatos stiprinimo programos „Judu, žaidžiu sveikatos ritmu“  Ataskaita už 2021 m.</dc:title>
  <dc:creator>User</dc:creator>
  <cp:lastModifiedBy>User</cp:lastModifiedBy>
  <cp:revision>20</cp:revision>
  <dcterms:created xsi:type="dcterms:W3CDTF">2021-11-24T10:12:50Z</dcterms:created>
  <dcterms:modified xsi:type="dcterms:W3CDTF">2021-11-29T13:37:49Z</dcterms:modified>
</cp:coreProperties>
</file>