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59" r:id="rId4"/>
    <p:sldId id="257" r:id="rId5"/>
    <p:sldId id="263" r:id="rId6"/>
    <p:sldId id="269" r:id="rId7"/>
    <p:sldId id="267" r:id="rId8"/>
    <p:sldId id="270" r:id="rId9"/>
    <p:sldId id="283" r:id="rId10"/>
    <p:sldId id="271" r:id="rId11"/>
    <p:sldId id="272"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731" autoAdjust="0"/>
  </p:normalViewPr>
  <p:slideViewPr>
    <p:cSldViewPr snapToGrid="0">
      <p:cViewPr varScale="1">
        <p:scale>
          <a:sx n="89" d="100"/>
          <a:sy n="89" d="100"/>
        </p:scale>
        <p:origin x="466" y="72"/>
      </p:cViewPr>
      <p:guideLst/>
    </p:cSldViewPr>
  </p:slideViewPr>
  <p:notesTextViewPr>
    <p:cViewPr>
      <p:scale>
        <a:sx n="1" d="1"/>
        <a:sy n="1" d="1"/>
      </p:scale>
      <p:origin x="0" y="0"/>
    </p:cViewPr>
  </p:notesTextViewPr>
  <p:notesViewPr>
    <p:cSldViewPr snapToGrid="0">
      <p:cViewPr varScale="1">
        <p:scale>
          <a:sx n="77" d="100"/>
          <a:sy n="77" d="100"/>
        </p:scale>
        <p:origin x="25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2" qsCatId="simple" csTypeId="urn:microsoft.com/office/officeart/2005/8/colors/colorful1" csCatId="colorful" phldr="1"/>
      <dgm:spPr/>
      <dgm:t>
        <a:bodyPr rtlCol="0"/>
        <a:lstStyle/>
        <a:p>
          <a:pPr rtl="0"/>
          <a:endParaRPr lang="en-US"/>
        </a:p>
      </dgm:t>
    </dgm:pt>
    <dgm:pt modelId="{E4D23657-D1E8-4B22-974B-8DC90813F51B}">
      <dgm:prSet phldrT="[Text]" custT="1"/>
      <dgm:spPr/>
      <dgm:t>
        <a:bodyPr rtlCol="0"/>
        <a:lstStyle/>
        <a:p>
          <a:pPr rtl="0"/>
          <a:r>
            <a:rPr lang="lt-LT" sz="1600" noProof="0" dirty="0" smtClean="0">
              <a:latin typeface="Times New Roman" panose="02020603050405020304" pitchFamily="18" charset="0"/>
              <a:cs typeface="Times New Roman" panose="02020603050405020304" pitchFamily="18" charset="0"/>
            </a:rPr>
            <a:t>1 uždavinys</a:t>
          </a:r>
        </a:p>
        <a:p>
          <a:pPr rtl="0"/>
          <a:r>
            <a:rPr lang="lt-LT" sz="1600" dirty="0" smtClean="0">
              <a:latin typeface="Times New Roman" panose="02020603050405020304" pitchFamily="18" charset="0"/>
              <a:cs typeface="Times New Roman" panose="02020603050405020304" pitchFamily="18" charset="0"/>
            </a:rPr>
            <a:t>Gerinti vaikų girdimojo dėmesio koncentraciją, mokantis klausytis ir įsiminti tai, ką sako kitas.</a:t>
          </a:r>
          <a:endParaRPr lang="lt-LT" sz="1600" noProof="0" dirty="0">
            <a:latin typeface="Times New Roman" panose="02020603050405020304" pitchFamily="18" charset="0"/>
            <a:cs typeface="Times New Roman" panose="02020603050405020304" pitchFamily="18" charset="0"/>
          </a:endParaRPr>
        </a:p>
      </dgm:t>
    </dgm:pt>
    <dgm:pt modelId="{89EF0911-2234-42D0-AEF3-7FADAFD12999}" type="parTrans" cxnId="{99F95D8E-A851-4953-A3C5-9BF7753ED9FA}">
      <dgm:prSet/>
      <dgm:spPr/>
      <dgm:t>
        <a:bodyPr rtlCol="0"/>
        <a:lstStyle/>
        <a:p>
          <a:pPr rtl="0"/>
          <a:endParaRPr lang="lt-LT" noProof="0" dirty="0"/>
        </a:p>
      </dgm:t>
    </dgm:pt>
    <dgm:pt modelId="{529487B0-19AA-4AAC-8F83-CF2C113EB84D}" type="sibTrans" cxnId="{99F95D8E-A851-4953-A3C5-9BF7753ED9FA}">
      <dgm:prSet/>
      <dgm:spPr/>
      <dgm:t>
        <a:bodyPr rtlCol="0"/>
        <a:lstStyle/>
        <a:p>
          <a:pPr rtl="0"/>
          <a:endParaRPr lang="lt-LT" noProof="0" dirty="0"/>
        </a:p>
      </dgm:t>
    </dgm:pt>
    <dgm:pt modelId="{EF034794-D109-40B6-8FA2-8971C3123AB6}">
      <dgm:prSet phldrT="[Text]" custT="1"/>
      <dgm:spPr/>
      <dgm:t>
        <a:bodyPr rtlCol="0"/>
        <a:lstStyle/>
        <a:p>
          <a:pPr rtl="0"/>
          <a:r>
            <a:rPr lang="lt-LT" sz="1600" noProof="0" dirty="0">
              <a:latin typeface="Times New Roman" panose="02020603050405020304" pitchFamily="18" charset="0"/>
              <a:cs typeface="Times New Roman" panose="02020603050405020304" pitchFamily="18" charset="0"/>
            </a:rPr>
            <a:t>2 </a:t>
          </a:r>
          <a:r>
            <a:rPr lang="lt-LT" sz="1600" noProof="0" dirty="0" smtClean="0">
              <a:latin typeface="Times New Roman" panose="02020603050405020304" pitchFamily="18" charset="0"/>
              <a:cs typeface="Times New Roman" panose="02020603050405020304" pitchFamily="18" charset="0"/>
            </a:rPr>
            <a:t>uždavinys</a:t>
          </a:r>
        </a:p>
        <a:p>
          <a:pPr rtl="0"/>
          <a:r>
            <a:rPr lang="lt-LT" sz="1600" dirty="0" smtClean="0">
              <a:latin typeface="Times New Roman" panose="02020603050405020304" pitchFamily="18" charset="0"/>
              <a:cs typeface="Times New Roman" panose="02020603050405020304" pitchFamily="18" charset="0"/>
            </a:rPr>
            <a:t>Ugdyti gebėjimą savarankiškai kurti trumpus vaidinimo siužetus, </a:t>
          </a:r>
          <a:r>
            <a:rPr lang="lt-LT" sz="1600" dirty="0" err="1" smtClean="0">
              <a:latin typeface="Times New Roman" panose="02020603050405020304" pitchFamily="18" charset="0"/>
              <a:cs typeface="Times New Roman" panose="02020603050405020304" pitchFamily="18" charset="0"/>
            </a:rPr>
            <a:t>pasakojimus</a:t>
          </a:r>
          <a:r>
            <a:rPr lang="lt-LT" sz="1600" dirty="0" smtClean="0">
              <a:latin typeface="Times New Roman" panose="02020603050405020304" pitchFamily="18" charset="0"/>
              <a:cs typeface="Times New Roman" panose="02020603050405020304" pitchFamily="18" charset="0"/>
            </a:rPr>
            <a:t>.</a:t>
          </a:r>
          <a:endParaRPr lang="lt-LT" sz="1600" noProof="0" dirty="0">
            <a:latin typeface="Times New Roman" panose="02020603050405020304" pitchFamily="18" charset="0"/>
            <a:cs typeface="Times New Roman" panose="02020603050405020304" pitchFamily="18" charset="0"/>
          </a:endParaRPr>
        </a:p>
      </dgm:t>
    </dgm:pt>
    <dgm:pt modelId="{64D09C75-3D44-4CEF-9459-5C91DB44A9EA}" type="parTrans" cxnId="{80FF73C0-9BCD-436E-A85B-D6D7D322462C}">
      <dgm:prSet/>
      <dgm:spPr/>
      <dgm:t>
        <a:bodyPr rtlCol="0"/>
        <a:lstStyle/>
        <a:p>
          <a:pPr rtl="0"/>
          <a:endParaRPr lang="lt-LT" noProof="0" dirty="0"/>
        </a:p>
      </dgm:t>
    </dgm:pt>
    <dgm:pt modelId="{CDDFC891-FC62-4131-A642-2D94388BCCE2}" type="sibTrans" cxnId="{80FF73C0-9BCD-436E-A85B-D6D7D322462C}">
      <dgm:prSet/>
      <dgm:spPr/>
      <dgm:t>
        <a:bodyPr rtlCol="0"/>
        <a:lstStyle/>
        <a:p>
          <a:pPr rtl="0"/>
          <a:endParaRPr lang="lt-LT" noProof="0" dirty="0"/>
        </a:p>
      </dgm:t>
    </dgm:pt>
    <dgm:pt modelId="{05F1A7D0-6E45-49DA-80B3-7FF4B8783E58}">
      <dgm:prSet phldrT="[Text]" custT="1"/>
      <dgm:spPr/>
      <dgm:t>
        <a:bodyPr rtlCol="0"/>
        <a:lstStyle/>
        <a:p>
          <a:pPr rtl="0"/>
          <a:r>
            <a:rPr lang="lt-LT" sz="1600" noProof="0" dirty="0" smtClean="0">
              <a:latin typeface="Times New Roman" panose="02020603050405020304" pitchFamily="18" charset="0"/>
              <a:cs typeface="Times New Roman" panose="02020603050405020304" pitchFamily="18" charset="0"/>
            </a:rPr>
            <a:t>3 uždavinys</a:t>
          </a:r>
          <a:r>
            <a:rPr lang="lt-LT" sz="1600" noProof="0" dirty="0">
              <a:latin typeface="Times New Roman" panose="02020603050405020304" pitchFamily="18" charset="0"/>
              <a:cs typeface="Times New Roman" panose="02020603050405020304" pitchFamily="18" charset="0"/>
            </a:rPr>
            <a:t/>
          </a:r>
          <a:br>
            <a:rPr lang="lt-LT" sz="1600" noProof="0" dirty="0">
              <a:latin typeface="Times New Roman" panose="02020603050405020304" pitchFamily="18" charset="0"/>
              <a:cs typeface="Times New Roman" panose="02020603050405020304" pitchFamily="18" charset="0"/>
            </a:rPr>
          </a:br>
          <a:r>
            <a:rPr lang="lt-LT" sz="1600" dirty="0" smtClean="0">
              <a:latin typeface="Times New Roman" panose="02020603050405020304" pitchFamily="18" charset="0"/>
              <a:cs typeface="Times New Roman" panose="02020603050405020304" pitchFamily="18" charset="0"/>
            </a:rPr>
            <a:t>Organizuojant kūrybinę veiklą, įtraukti vaikus į pasakų pasaulį naudojant </a:t>
          </a:r>
        </a:p>
        <a:p>
          <a:r>
            <a:rPr lang="lt-LT" sz="1600" dirty="0" smtClean="0">
              <a:latin typeface="Times New Roman" panose="02020603050405020304" pitchFamily="18" charset="0"/>
              <a:cs typeface="Times New Roman" panose="02020603050405020304" pitchFamily="18" charset="0"/>
            </a:rPr>
            <a:t>STEAM   idėjas.</a:t>
          </a:r>
          <a:endParaRPr lang="lt-LT" sz="1600" noProof="0" dirty="0">
            <a:latin typeface="Times New Roman" panose="02020603050405020304" pitchFamily="18" charset="0"/>
            <a:cs typeface="Times New Roman" panose="02020603050405020304" pitchFamily="18" charset="0"/>
          </a:endParaRPr>
        </a:p>
      </dgm:t>
    </dgm:pt>
    <dgm:pt modelId="{3ECE110E-B07E-4F19-B2DF-3E42E99B2E8D}" type="parTrans" cxnId="{33A927E1-3C94-4A92-8DB3-42886008240C}">
      <dgm:prSet/>
      <dgm:spPr/>
      <dgm:t>
        <a:bodyPr rtlCol="0"/>
        <a:lstStyle/>
        <a:p>
          <a:pPr rtl="0"/>
          <a:endParaRPr lang="lt-LT" noProof="0" dirty="0"/>
        </a:p>
      </dgm:t>
    </dgm:pt>
    <dgm:pt modelId="{47B1D0F3-117D-4CE7-9037-3F5A4995054A}" type="sibTrans" cxnId="{33A927E1-3C94-4A92-8DB3-42886008240C}">
      <dgm:prSet/>
      <dgm:spPr/>
      <dgm:t>
        <a:bodyPr rtlCol="0"/>
        <a:lstStyle/>
        <a:p>
          <a:pPr rtl="0"/>
          <a:endParaRPr lang="lt-LT" noProof="0" dirty="0"/>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lt-LT"/>
        </a:p>
      </dgm:t>
    </dgm:pt>
    <dgm:pt modelId="{01035298-0CF7-4145-8EE2-24DBFEAF33BB}" type="pres">
      <dgm:prSet presAssocID="{E4D23657-D1E8-4B22-974B-8DC90813F51B}" presName="composite" presStyleCnt="0"/>
      <dgm:spPr/>
      <dgm:t>
        <a:bodyPr/>
        <a:lstStyle/>
        <a:p>
          <a:endParaRPr lang="lt-LT"/>
        </a:p>
      </dgm:t>
    </dgm:pt>
    <dgm:pt modelId="{21E1F518-1190-4883-914B-1FB66E6D3A63}" type="pres">
      <dgm:prSet presAssocID="{E4D23657-D1E8-4B22-974B-8DC90813F51B}" presName="LShape" presStyleLbl="alignNode1" presStyleIdx="0" presStyleCnt="5"/>
      <dgm:spPr/>
      <dgm:t>
        <a:bodyPr/>
        <a:lstStyle/>
        <a:p>
          <a:endParaRPr lang="lt-LT"/>
        </a:p>
      </dgm:t>
    </dgm:pt>
    <dgm:pt modelId="{80B372F1-8EF3-4532-ACC6-E65E1D63ACA2}" type="pres">
      <dgm:prSet presAssocID="{E4D23657-D1E8-4B22-974B-8DC90813F51B}" presName="ParentText" presStyleLbl="revTx" presStyleIdx="0" presStyleCnt="3" custScaleY="95723">
        <dgm:presLayoutVars>
          <dgm:chMax val="0"/>
          <dgm:chPref val="0"/>
          <dgm:bulletEnabled val="1"/>
        </dgm:presLayoutVars>
      </dgm:prSet>
      <dgm:spPr/>
      <dgm:t>
        <a:bodyPr/>
        <a:lstStyle/>
        <a:p>
          <a:endParaRPr lang="lt-LT"/>
        </a:p>
      </dgm:t>
    </dgm:pt>
    <dgm:pt modelId="{B746139E-4627-4CCC-9299-5653D77ED24D}" type="pres">
      <dgm:prSet presAssocID="{E4D23657-D1E8-4B22-974B-8DC90813F51B}" presName="Triangle" presStyleLbl="alignNode1" presStyleIdx="1" presStyleCnt="5"/>
      <dgm:spPr/>
      <dgm:t>
        <a:bodyPr/>
        <a:lstStyle/>
        <a:p>
          <a:endParaRPr lang="lt-LT"/>
        </a:p>
      </dgm:t>
    </dgm:pt>
    <dgm:pt modelId="{780BC64D-2F67-498A-99F6-7EB28080D705}" type="pres">
      <dgm:prSet presAssocID="{529487B0-19AA-4AAC-8F83-CF2C113EB84D}" presName="sibTrans" presStyleCnt="0"/>
      <dgm:spPr/>
      <dgm:t>
        <a:bodyPr/>
        <a:lstStyle/>
        <a:p>
          <a:endParaRPr lang="lt-LT"/>
        </a:p>
      </dgm:t>
    </dgm:pt>
    <dgm:pt modelId="{68E230FA-2656-4C78-B827-58AFD214F445}" type="pres">
      <dgm:prSet presAssocID="{529487B0-19AA-4AAC-8F83-CF2C113EB84D}" presName="space" presStyleCnt="0"/>
      <dgm:spPr/>
      <dgm:t>
        <a:bodyPr/>
        <a:lstStyle/>
        <a:p>
          <a:endParaRPr lang="lt-LT"/>
        </a:p>
      </dgm:t>
    </dgm:pt>
    <dgm:pt modelId="{B07824BD-C1CB-4098-8E38-D3E1F721DF31}" type="pres">
      <dgm:prSet presAssocID="{EF034794-D109-40B6-8FA2-8971C3123AB6}" presName="composite" presStyleCnt="0"/>
      <dgm:spPr/>
      <dgm:t>
        <a:bodyPr/>
        <a:lstStyle/>
        <a:p>
          <a:endParaRPr lang="lt-LT"/>
        </a:p>
      </dgm:t>
    </dgm:pt>
    <dgm:pt modelId="{85769F8C-5820-4CB5-B01D-69A648973D8F}" type="pres">
      <dgm:prSet presAssocID="{EF034794-D109-40B6-8FA2-8971C3123AB6}" presName="LShape" presStyleLbl="alignNode1" presStyleIdx="2" presStyleCnt="5"/>
      <dgm:spPr/>
      <dgm:t>
        <a:bodyPr/>
        <a:lstStyle/>
        <a:p>
          <a:endParaRPr lang="lt-LT"/>
        </a:p>
      </dgm:t>
    </dgm:pt>
    <dgm:pt modelId="{18F7A15A-3ED1-4A32-B700-36B8D6BBE441}" type="pres">
      <dgm:prSet presAssocID="{EF034794-D109-40B6-8FA2-8971C3123AB6}" presName="ParentText" presStyleLbl="revTx" presStyleIdx="1" presStyleCnt="3">
        <dgm:presLayoutVars>
          <dgm:chMax val="0"/>
          <dgm:chPref val="0"/>
          <dgm:bulletEnabled val="1"/>
        </dgm:presLayoutVars>
      </dgm:prSet>
      <dgm:spPr/>
      <dgm:t>
        <a:bodyPr/>
        <a:lstStyle/>
        <a:p>
          <a:endParaRPr lang="lt-LT"/>
        </a:p>
      </dgm:t>
    </dgm:pt>
    <dgm:pt modelId="{F6F2BEFC-1674-4E8D-98FF-DE4432BB887C}" type="pres">
      <dgm:prSet presAssocID="{EF034794-D109-40B6-8FA2-8971C3123AB6}" presName="Triangle" presStyleLbl="alignNode1" presStyleIdx="3" presStyleCnt="5"/>
      <dgm:spPr/>
      <dgm:t>
        <a:bodyPr/>
        <a:lstStyle/>
        <a:p>
          <a:endParaRPr lang="lt-LT"/>
        </a:p>
      </dgm:t>
    </dgm:pt>
    <dgm:pt modelId="{E26373E0-D095-405B-9F4A-CC7FBB5BEBD2}" type="pres">
      <dgm:prSet presAssocID="{CDDFC891-FC62-4131-A642-2D94388BCCE2}" presName="sibTrans" presStyleCnt="0"/>
      <dgm:spPr/>
      <dgm:t>
        <a:bodyPr/>
        <a:lstStyle/>
        <a:p>
          <a:endParaRPr lang="lt-LT"/>
        </a:p>
      </dgm:t>
    </dgm:pt>
    <dgm:pt modelId="{8B10941C-73F0-477C-9F3D-EB0A4525ACBE}" type="pres">
      <dgm:prSet presAssocID="{CDDFC891-FC62-4131-A642-2D94388BCCE2}" presName="space" presStyleCnt="0"/>
      <dgm:spPr/>
      <dgm:t>
        <a:bodyPr/>
        <a:lstStyle/>
        <a:p>
          <a:endParaRPr lang="lt-LT"/>
        </a:p>
      </dgm:t>
    </dgm:pt>
    <dgm:pt modelId="{D2C6C114-9E17-4E64-9FCF-9C4365FE25B7}" type="pres">
      <dgm:prSet presAssocID="{05F1A7D0-6E45-49DA-80B3-7FF4B8783E58}" presName="composite" presStyleCnt="0"/>
      <dgm:spPr/>
      <dgm:t>
        <a:bodyPr/>
        <a:lstStyle/>
        <a:p>
          <a:endParaRPr lang="lt-LT"/>
        </a:p>
      </dgm:t>
    </dgm:pt>
    <dgm:pt modelId="{BA06DEFD-3E20-41CA-8CC7-585BE7A02A00}" type="pres">
      <dgm:prSet presAssocID="{05F1A7D0-6E45-49DA-80B3-7FF4B8783E58}" presName="LShape" presStyleLbl="alignNode1" presStyleIdx="4" presStyleCnt="5"/>
      <dgm:spPr/>
      <dgm:t>
        <a:bodyPr/>
        <a:lstStyle/>
        <a:p>
          <a:endParaRPr lang="lt-LT"/>
        </a:p>
      </dgm:t>
    </dgm:pt>
    <dgm:pt modelId="{D81336A4-814F-45EF-B582-2466B0D2E2A7}" type="pres">
      <dgm:prSet presAssocID="{05F1A7D0-6E45-49DA-80B3-7FF4B8783E58}" presName="ParentText" presStyleLbl="revTx" presStyleIdx="2" presStyleCnt="3">
        <dgm:presLayoutVars>
          <dgm:chMax val="0"/>
          <dgm:chPref val="0"/>
          <dgm:bulletEnabled val="1"/>
        </dgm:presLayoutVars>
      </dgm:prSet>
      <dgm:spPr/>
      <dgm:t>
        <a:bodyPr/>
        <a:lstStyle/>
        <a:p>
          <a:endParaRPr lang="lt-LT"/>
        </a:p>
      </dgm:t>
    </dgm:pt>
  </dgm:ptLst>
  <dgm:cxnLst>
    <dgm:cxn modelId="{80FF73C0-9BCD-436E-A85B-D6D7D322462C}" srcId="{41DDEAAE-DE55-45A3-A4F7-3874E0140D37}" destId="{EF034794-D109-40B6-8FA2-8971C3123AB6}" srcOrd="1" destOrd="0" parTransId="{64D09C75-3D44-4CEF-9459-5C91DB44A9EA}" sibTransId="{CDDFC891-FC62-4131-A642-2D94388BCCE2}"/>
    <dgm:cxn modelId="{144D3C17-9BB9-4853-A637-BAE8CE37705E}" type="presOf" srcId="{EF034794-D109-40B6-8FA2-8971C3123AB6}" destId="{18F7A15A-3ED1-4A32-B700-36B8D6BBE441}" srcOrd="0" destOrd="0" presId="urn:microsoft.com/office/officeart/2009/3/layout/StepUpProcess"/>
    <dgm:cxn modelId="{2607AFFA-E9F8-4160-9AE4-19F4DB2B71C9}" type="presOf" srcId="{41DDEAAE-DE55-45A3-A4F7-3874E0140D37}" destId="{EB3CB291-E23A-4667-A32E-A640A76557A1}" srcOrd="0" destOrd="0" presId="urn:microsoft.com/office/officeart/2009/3/layout/StepUpProcess"/>
    <dgm:cxn modelId="{33A927E1-3C94-4A92-8DB3-42886008240C}" srcId="{41DDEAAE-DE55-45A3-A4F7-3874E0140D37}" destId="{05F1A7D0-6E45-49DA-80B3-7FF4B8783E58}" srcOrd="2" destOrd="0" parTransId="{3ECE110E-B07E-4F19-B2DF-3E42E99B2E8D}" sibTransId="{47B1D0F3-117D-4CE7-9037-3F5A4995054A}"/>
    <dgm:cxn modelId="{99F95D8E-A851-4953-A3C5-9BF7753ED9FA}" srcId="{41DDEAAE-DE55-45A3-A4F7-3874E0140D37}" destId="{E4D23657-D1E8-4B22-974B-8DC90813F51B}" srcOrd="0" destOrd="0" parTransId="{89EF0911-2234-42D0-AEF3-7FADAFD12999}" sibTransId="{529487B0-19AA-4AAC-8F83-CF2C113EB84D}"/>
    <dgm:cxn modelId="{6178317C-4B4F-4FC5-8AC2-7ABBDA27CE1F}" type="presOf" srcId="{05F1A7D0-6E45-49DA-80B3-7FF4B8783E58}" destId="{D81336A4-814F-45EF-B582-2466B0D2E2A7}"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C8CE4F5C-2D1E-4F23-B70E-3CA4AB9E86D1}" type="presParOf" srcId="{EB3CB291-E23A-4667-A32E-A640A76557A1}" destId="{D2C6C114-9E17-4E64-9FCF-9C4365FE25B7}" srcOrd="4"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6E231D1D-1E00-4DE4-A516-6917A5575AB8}" type="datetime1">
              <a:rPr lang="lt-LT" smtClean="0"/>
              <a:t>2021-11-25</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lt-LT" smtClean="0"/>
              <a:pPr algn="r" rtl="0"/>
              <a:t>‹#›</a:t>
            </a:fld>
            <a:endParaRPr lang="lt-LT"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06F1DFC6-4EEE-45D7-B8DA-EAFB413782CC}" type="datetime1">
              <a:rPr lang="lt-LT" smtClean="0"/>
              <a:pPr/>
              <a:t>2021-11-25</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935E2820-AFE1-45FA-949E-17BDB534E1DC}" type="slidenum">
              <a:rPr lang="lt-LT" smtClean="0"/>
              <a:pPr/>
              <a:t>‹#›</a:t>
            </a:fld>
            <a:endParaRPr lang="lt-LT"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rtlCol="0"/>
          <a:lstStyle/>
          <a:p>
            <a:pPr rtl="0"/>
            <a:endParaRPr lang="lt-LT" noProof="0" dirty="0"/>
          </a:p>
        </p:txBody>
      </p:sp>
      <p:sp>
        <p:nvSpPr>
          <p:cNvPr id="4" name="3 skaidrės numerio vietos rezervavimo ženklas"/>
          <p:cNvSpPr>
            <a:spLocks noGrp="1"/>
          </p:cNvSpPr>
          <p:nvPr>
            <p:ph type="sldNum" sz="quarter" idx="10"/>
          </p:nvPr>
        </p:nvSpPr>
        <p:spPr/>
        <p:txBody>
          <a:bodyPr rtlCol="0"/>
          <a:lstStyle/>
          <a:p>
            <a:pPr algn="r" rtl="0"/>
            <a:fld id="{935E2820-AFE1-45FA-949E-17BDB534E1DC}" type="slidenum">
              <a:rPr lang="en-US" smtClean="0"/>
              <a:pPr algn="r" rtl="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935E2820-AFE1-45FA-949E-17BDB534E1DC}" type="slidenum">
              <a:rPr lang="lt-LT" smtClean="0"/>
              <a:pPr algn="r" rtl="0"/>
              <a:t>2</a:t>
            </a:fld>
            <a:endParaRPr lang="lt-LT" dirty="0"/>
          </a:p>
        </p:txBody>
      </p:sp>
    </p:spTree>
    <p:extLst>
      <p:ext uri="{BB962C8B-B14F-4D97-AF65-F5344CB8AC3E}">
        <p14:creationId xmlns:p14="http://schemas.microsoft.com/office/powerpoint/2010/main" val="390084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935E2820-AFE1-45FA-949E-17BDB534E1DC}" type="slidenum">
              <a:rPr lang="lt-LT" smtClean="0"/>
              <a:pPr algn="r" rtl="0"/>
              <a:t>3</a:t>
            </a:fld>
            <a:endParaRPr lang="lt-LT" dirty="0"/>
          </a:p>
        </p:txBody>
      </p:sp>
    </p:spTree>
    <p:extLst>
      <p:ext uri="{BB962C8B-B14F-4D97-AF65-F5344CB8AC3E}">
        <p14:creationId xmlns:p14="http://schemas.microsoft.com/office/powerpoint/2010/main" val="336654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numeri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rtlCol="0"/>
          <a:lstStyle/>
          <a:p>
            <a:pPr rtl="0"/>
            <a:endParaRPr lang="lt-LT" noProof="0" dirty="0"/>
          </a:p>
        </p:txBody>
      </p:sp>
      <p:sp>
        <p:nvSpPr>
          <p:cNvPr id="4" name="3 skaidrės numerio vietos rezervavimo ženklas"/>
          <p:cNvSpPr>
            <a:spLocks noGrp="1"/>
          </p:cNvSpPr>
          <p:nvPr>
            <p:ph type="sldNum" sz="quarter" idx="10"/>
          </p:nvPr>
        </p:nvSpPr>
        <p:spPr/>
        <p:txBody>
          <a:bodyPr rtlCol="0"/>
          <a:lstStyle/>
          <a:p>
            <a:pPr algn="r" rtl="0"/>
            <a:fld id="{77542409-6A04-4DC6-AC3A-D3758287A8F2}" type="slidenum">
              <a:rPr lang="en-US" smtClean="0"/>
              <a:pPr algn="r" rtl="0"/>
              <a:t>4</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935E2820-AFE1-45FA-949E-17BDB534E1DC}" type="slidenum">
              <a:rPr lang="lt-LT" smtClean="0"/>
              <a:pPr algn="r" rtl="0"/>
              <a:t>5</a:t>
            </a:fld>
            <a:endParaRPr lang="lt-LT" dirty="0"/>
          </a:p>
        </p:txBody>
      </p:sp>
    </p:spTree>
    <p:extLst>
      <p:ext uri="{BB962C8B-B14F-4D97-AF65-F5344CB8AC3E}">
        <p14:creationId xmlns:p14="http://schemas.microsoft.com/office/powerpoint/2010/main" val="2677171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1065213" y="304800"/>
            <a:ext cx="8011880" cy="2793906"/>
          </a:xfrm>
        </p:spPr>
        <p:txBody>
          <a:bodyPr rtlCol="0" anchor="b">
            <a:normAutofit/>
          </a:bodyPr>
          <a:lstStyle>
            <a:lvl1pPr algn="l" rtl="0">
              <a:lnSpc>
                <a:spcPct val="90000"/>
              </a:lnSpc>
              <a:defRPr sz="6000"/>
            </a:lvl1pPr>
          </a:lstStyle>
          <a:p>
            <a:pPr rtl="0"/>
            <a:r>
              <a:rPr lang="lt-LT" dirty="0"/>
              <a:t>Spustelėkite, jei norite redaguoti ruošinio pavadinimo stilių</a:t>
            </a:r>
          </a:p>
        </p:txBody>
      </p:sp>
      <p:sp>
        <p:nvSpPr>
          <p:cNvPr id="3" name="2 paantraštė"/>
          <p:cNvSpPr>
            <a:spLocks noGrp="1"/>
          </p:cNvSpPr>
          <p:nvPr>
            <p:ph type="subTitle" idx="1" hasCustomPrompt="1"/>
          </p:nvPr>
        </p:nvSpPr>
        <p:spPr>
          <a:xfrm>
            <a:off x="1065213" y="3108804"/>
            <a:ext cx="8011880"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lvl="0" rtl="0"/>
            <a:r>
              <a:rPr lang="lt-LT" dirty="0"/>
              <a:t>Spustelėkite, jei norite redaguoti ruošinio teksto stilius</a:t>
            </a:r>
          </a:p>
        </p:txBody>
      </p:sp>
      <p:sp>
        <p:nvSpPr>
          <p:cNvPr id="8" name="7 datos vietos rezervavimo ženklas"/>
          <p:cNvSpPr>
            <a:spLocks noGrp="1"/>
          </p:cNvSpPr>
          <p:nvPr>
            <p:ph type="dt" sz="half" idx="10"/>
          </p:nvPr>
        </p:nvSpPr>
        <p:spPr/>
        <p:txBody>
          <a:bodyPr rtlCol="0"/>
          <a:lstStyle>
            <a:lvl1pPr>
              <a:defRPr/>
            </a:lvl1pPr>
          </a:lstStyle>
          <a:p>
            <a:fld id="{D14C1C10-C541-49BF-BF7E-33C191B7E068}" type="datetime1">
              <a:rPr lang="lt-LT" smtClean="0"/>
              <a:pPr/>
              <a:t>2021-11-25</a:t>
            </a:fld>
            <a:endParaRPr lang="lt-LT" dirty="0"/>
          </a:p>
        </p:txBody>
      </p:sp>
      <p:sp>
        <p:nvSpPr>
          <p:cNvPr id="9" name="8 poraštės vietos rezervavimo ženklas"/>
          <p:cNvSpPr>
            <a:spLocks noGrp="1"/>
          </p:cNvSpPr>
          <p:nvPr>
            <p:ph type="ftr" sz="quarter" idx="11"/>
          </p:nvPr>
        </p:nvSpPr>
        <p:spPr/>
        <p:txBody>
          <a:bodyPr rtlCol="0"/>
          <a:lstStyle/>
          <a:p>
            <a:pPr rtl="0"/>
            <a:endParaRPr lang="lt-LT" dirty="0"/>
          </a:p>
        </p:txBody>
      </p:sp>
      <p:sp>
        <p:nvSpPr>
          <p:cNvPr id="10" name="9 skaidrės numerio vietos rezervavimo ženklas"/>
          <p:cNvSpPr>
            <a:spLocks noGrp="1"/>
          </p:cNvSpPr>
          <p:nvPr>
            <p:ph type="sldNum" sz="quarter" idx="12"/>
          </p:nvPr>
        </p:nvSpPr>
        <p:spPr/>
        <p:txBody>
          <a:bodyPr rtlCol="0"/>
          <a:lstStyle/>
          <a:p>
            <a:pPr rtl="0"/>
            <a:fld id="{8FDBFFB2-86D9-4B8F-A59A-553A60B94BBE}" type="slidenum">
              <a:rPr lang="lt-LT" smtClean="0"/>
              <a:pPr/>
              <a:t>‹#›</a:t>
            </a:fld>
            <a:endParaRPr lang="lt-LT"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p:txBody>
          <a:bodyPr vert="eaVert" rtlCol="0"/>
          <a:lstStyle/>
          <a:p>
            <a:pPr lvl="0" rtl="0"/>
            <a:r>
              <a:rPr lang="lt-LT" smtClean="0"/>
              <a:t>Redaguoti šablono teksto stilius</a:t>
            </a:r>
          </a:p>
          <a:p>
            <a:pPr lvl="1" rtl="0"/>
            <a:r>
              <a:rPr lang="lt-LT" smtClean="0"/>
              <a:t>Antras lygis</a:t>
            </a:r>
          </a:p>
          <a:p>
            <a:pPr lvl="2" rtl="0"/>
            <a:r>
              <a:rPr lang="lt-LT" smtClean="0"/>
              <a:t>Trečias lygis</a:t>
            </a:r>
          </a:p>
          <a:p>
            <a:pPr lvl="3" rtl="0"/>
            <a:r>
              <a:rPr lang="lt-LT" smtClean="0"/>
              <a:t>Ketvirtas lygis</a:t>
            </a:r>
          </a:p>
          <a:p>
            <a:pPr lvl="4" rtl="0"/>
            <a:r>
              <a:rPr lang="lt-LT"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77979C93-EDF5-48A6-BEFD-03AE389BDA76}" type="datetime1">
              <a:rPr lang="lt-LT" smtClean="0"/>
              <a:pPr/>
              <a:t>2021-11-25</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865014" y="304801"/>
            <a:ext cx="1715800" cy="5410200"/>
          </a:xfrm>
        </p:spPr>
        <p:txBody>
          <a:bodyPr vert="eaVert" rtlCol="0"/>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a:xfrm>
            <a:off x="2209800" y="304801"/>
            <a:ext cx="7502814" cy="5410200"/>
          </a:xfrm>
        </p:spPr>
        <p:txBody>
          <a:bodyPr vert="eaVert" rtlCol="0"/>
          <a:lstStyle/>
          <a:p>
            <a:pPr lvl="0" rtl="0"/>
            <a:r>
              <a:rPr lang="lt-LT" smtClean="0"/>
              <a:t>Redaguoti šablono teksto stilius</a:t>
            </a:r>
          </a:p>
          <a:p>
            <a:pPr lvl="1" rtl="0"/>
            <a:r>
              <a:rPr lang="lt-LT" smtClean="0"/>
              <a:t>Antras lygis</a:t>
            </a:r>
          </a:p>
          <a:p>
            <a:pPr lvl="2" rtl="0"/>
            <a:r>
              <a:rPr lang="lt-LT" smtClean="0"/>
              <a:t>Trečias lygis</a:t>
            </a:r>
          </a:p>
          <a:p>
            <a:pPr lvl="3" rtl="0"/>
            <a:r>
              <a:rPr lang="lt-LT" smtClean="0"/>
              <a:t>Ketvirtas lygis</a:t>
            </a:r>
          </a:p>
          <a:p>
            <a:pPr lvl="4" rtl="0"/>
            <a:r>
              <a:rPr lang="lt-LT"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E740ED4E-D5EC-48BD-80FE-6552F34691B2}" type="datetime1">
              <a:rPr lang="lt-LT" smtClean="0"/>
              <a:pPr/>
              <a:t>2021-11-25</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idx="1" hasCustomPrompt="1"/>
          </p:nvPr>
        </p:nvSpPr>
        <p:spPr/>
        <p:txBody>
          <a:bodyPr rtlCol="0"/>
          <a:lstStyle>
            <a:lvl1pPr rtl="0">
              <a:defRPr/>
            </a:lvl1p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datos vietos rezervavimo ženklas"/>
          <p:cNvSpPr>
            <a:spLocks noGrp="1"/>
          </p:cNvSpPr>
          <p:nvPr>
            <p:ph type="dt" sz="half" idx="10"/>
          </p:nvPr>
        </p:nvSpPr>
        <p:spPr/>
        <p:txBody>
          <a:bodyPr rtlCol="0"/>
          <a:lstStyle>
            <a:lvl1pPr>
              <a:defRPr/>
            </a:lvl1pPr>
          </a:lstStyle>
          <a:p>
            <a:fld id="{75E8E6A2-267E-473E-80E2-328AADAF5AE1}" type="datetime1">
              <a:rPr lang="lt-LT" smtClean="0"/>
              <a:pPr/>
              <a:t>2021-11-25</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lt-LT" smtClean="0"/>
              <a:t>Spustelėję redag. ruoš. pavad. stilių</a:t>
            </a:r>
            <a:endParaRPr lang="lt-LT" dirty="0"/>
          </a:p>
        </p:txBody>
      </p:sp>
      <p:sp>
        <p:nvSpPr>
          <p:cNvPr id="3" name="2 teksto vietos rezervavimo ženklas"/>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lt-LT" smtClean="0"/>
              <a:t>Redaguoti šablono teksto stilius</a:t>
            </a:r>
          </a:p>
        </p:txBody>
      </p:sp>
      <p:sp>
        <p:nvSpPr>
          <p:cNvPr id="4" name="3 datos vietos rezervavimo ženklas"/>
          <p:cNvSpPr>
            <a:spLocks noGrp="1"/>
          </p:cNvSpPr>
          <p:nvPr>
            <p:ph type="dt" sz="half" idx="10"/>
          </p:nvPr>
        </p:nvSpPr>
        <p:spPr/>
        <p:txBody>
          <a:bodyPr rtlCol="0"/>
          <a:lstStyle>
            <a:lvl1pPr>
              <a:defRPr/>
            </a:lvl1pPr>
          </a:lstStyle>
          <a:p>
            <a:fld id="{F2503186-0979-413A-AE22-E42283D62571}" type="datetime1">
              <a:rPr lang="lt-LT" smtClean="0"/>
              <a:pPr/>
              <a:t>2021-11-25</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smtClean="0"/>
              <a:t>Spustelėję redag. ruoš. pavad. stilių</a:t>
            </a:r>
            <a:endParaRPr lang="lt-LT" dirty="0"/>
          </a:p>
        </p:txBody>
      </p:sp>
      <p:sp>
        <p:nvSpPr>
          <p:cNvPr id="3" name="2 turinio vietos rezervavimo ženklas"/>
          <p:cNvSpPr>
            <a:spLocks noGrp="1"/>
          </p:cNvSpPr>
          <p:nvPr>
            <p:ph sz="half" idx="1" hasCustomPrompt="1"/>
          </p:nvPr>
        </p:nvSpPr>
        <p:spPr>
          <a:xfrm>
            <a:off x="2208213" y="1600200"/>
            <a:ext cx="4572000" cy="4114800"/>
          </a:xfrm>
        </p:spPr>
        <p:txBody>
          <a:bodyPr rtlCol="0"/>
          <a:lstStyle>
            <a:lvl1pPr rtl="0">
              <a:defRPr/>
            </a:lvl1p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turinio vietos rezervavimo ženklas"/>
          <p:cNvSpPr>
            <a:spLocks noGrp="1"/>
          </p:cNvSpPr>
          <p:nvPr>
            <p:ph sz="half" idx="2"/>
          </p:nvPr>
        </p:nvSpPr>
        <p:spPr>
          <a:xfrm>
            <a:off x="7008813" y="1600200"/>
            <a:ext cx="4572000" cy="4114800"/>
          </a:xfrm>
        </p:spPr>
        <p:txBody>
          <a:bodyPr rtlCol="0"/>
          <a:lstStyle/>
          <a:p>
            <a:pPr lvl="0" rtl="0"/>
            <a:r>
              <a:rPr lang="lt-LT" smtClean="0"/>
              <a:t>Redaguoti šablono teksto stilius</a:t>
            </a:r>
          </a:p>
          <a:p>
            <a:pPr lvl="1" rtl="0"/>
            <a:r>
              <a:rPr lang="lt-LT" smtClean="0"/>
              <a:t>Antras lygis</a:t>
            </a:r>
          </a:p>
          <a:p>
            <a:pPr lvl="2" rtl="0"/>
            <a:r>
              <a:rPr lang="lt-LT" smtClean="0"/>
              <a:t>Trečias lygis</a:t>
            </a:r>
          </a:p>
          <a:p>
            <a:pPr lvl="3" rtl="0"/>
            <a:r>
              <a:rPr lang="lt-LT" smtClean="0"/>
              <a:t>Ketvirtas lygis</a:t>
            </a:r>
          </a:p>
          <a:p>
            <a:pPr lvl="4" rtl="0"/>
            <a:r>
              <a:rPr lang="lt-LT" smtClean="0"/>
              <a:t>Penktas lygis</a:t>
            </a:r>
            <a:endParaRPr lang="lt-LT" dirty="0"/>
          </a:p>
        </p:txBody>
      </p:sp>
      <p:sp>
        <p:nvSpPr>
          <p:cNvPr id="5" name="4 datos vietos rezervavimo ženklas"/>
          <p:cNvSpPr>
            <a:spLocks noGrp="1"/>
          </p:cNvSpPr>
          <p:nvPr>
            <p:ph type="dt" sz="half" idx="10"/>
          </p:nvPr>
        </p:nvSpPr>
        <p:spPr/>
        <p:txBody>
          <a:bodyPr rtlCol="0"/>
          <a:lstStyle>
            <a:lvl1pPr>
              <a:defRPr/>
            </a:lvl1pPr>
          </a:lstStyle>
          <a:p>
            <a:fld id="{F785C6E1-1759-4B1E-88BB-9DBA077B4028}" type="datetime1">
              <a:rPr lang="lt-LT" smtClean="0"/>
              <a:pPr/>
              <a:t>2021-11-25</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smtClean="0"/>
              <a:t>Spustelėję redag. ruoš. pavad. stilių</a:t>
            </a:r>
            <a:endParaRPr lang="lt-LT" dirty="0"/>
          </a:p>
        </p:txBody>
      </p:sp>
      <p:sp>
        <p:nvSpPr>
          <p:cNvPr id="3" name="2 teksto vietos rezervavimo ženklas"/>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Redaguoti šablono teksto stilius</a:t>
            </a:r>
          </a:p>
        </p:txBody>
      </p:sp>
      <p:sp>
        <p:nvSpPr>
          <p:cNvPr id="4" name="3 turinio vietos rezervavimo ženklas"/>
          <p:cNvSpPr>
            <a:spLocks noGrp="1"/>
          </p:cNvSpPr>
          <p:nvPr>
            <p:ph sz="half" idx="2"/>
          </p:nvPr>
        </p:nvSpPr>
        <p:spPr>
          <a:xfrm>
            <a:off x="2208213" y="2505075"/>
            <a:ext cx="4572000" cy="3337560"/>
          </a:xfrm>
        </p:spPr>
        <p:txBody>
          <a:bodyPr rtlCol="0"/>
          <a:lstStyle/>
          <a:p>
            <a:pPr lvl="0" rtl="0"/>
            <a:r>
              <a:rPr lang="lt-LT" smtClean="0"/>
              <a:t>Redaguoti šablono teksto stilius</a:t>
            </a:r>
          </a:p>
          <a:p>
            <a:pPr lvl="1" rtl="0"/>
            <a:r>
              <a:rPr lang="lt-LT" smtClean="0"/>
              <a:t>Antras lygis</a:t>
            </a:r>
          </a:p>
          <a:p>
            <a:pPr lvl="2" rtl="0"/>
            <a:r>
              <a:rPr lang="lt-LT" smtClean="0"/>
              <a:t>Trečias lygis</a:t>
            </a:r>
          </a:p>
          <a:p>
            <a:pPr lvl="3" rtl="0"/>
            <a:r>
              <a:rPr lang="lt-LT" smtClean="0"/>
              <a:t>Ketvirtas lygis</a:t>
            </a:r>
          </a:p>
          <a:p>
            <a:pPr lvl="4" rtl="0"/>
            <a:r>
              <a:rPr lang="lt-LT" smtClean="0"/>
              <a:t>Penktas lygis</a:t>
            </a:r>
            <a:endParaRPr lang="lt-LT" dirty="0"/>
          </a:p>
        </p:txBody>
      </p:sp>
      <p:sp>
        <p:nvSpPr>
          <p:cNvPr id="5" name="4 teksto vietos rezervavimo ženklas"/>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Redaguoti šablono teksto stilius</a:t>
            </a:r>
          </a:p>
        </p:txBody>
      </p:sp>
      <p:sp>
        <p:nvSpPr>
          <p:cNvPr id="6" name="5 turinio vietos rezervavimo ženklas"/>
          <p:cNvSpPr>
            <a:spLocks noGrp="1"/>
          </p:cNvSpPr>
          <p:nvPr>
            <p:ph sz="quarter" idx="4"/>
          </p:nvPr>
        </p:nvSpPr>
        <p:spPr>
          <a:xfrm>
            <a:off x="7008813" y="2505075"/>
            <a:ext cx="4572000" cy="3337560"/>
          </a:xfrm>
        </p:spPr>
        <p:txBody>
          <a:bodyPr rtlCol="0"/>
          <a:lstStyle/>
          <a:p>
            <a:pPr lvl="0" rtl="0"/>
            <a:r>
              <a:rPr lang="lt-LT" smtClean="0"/>
              <a:t>Redaguoti šablono teksto stilius</a:t>
            </a:r>
          </a:p>
          <a:p>
            <a:pPr lvl="1" rtl="0"/>
            <a:r>
              <a:rPr lang="lt-LT" smtClean="0"/>
              <a:t>Antras lygis</a:t>
            </a:r>
          </a:p>
          <a:p>
            <a:pPr lvl="2" rtl="0"/>
            <a:r>
              <a:rPr lang="lt-LT" smtClean="0"/>
              <a:t>Trečias lygis</a:t>
            </a:r>
          </a:p>
          <a:p>
            <a:pPr lvl="3" rtl="0"/>
            <a:r>
              <a:rPr lang="lt-LT" smtClean="0"/>
              <a:t>Ketvirtas lygis</a:t>
            </a:r>
          </a:p>
          <a:p>
            <a:pPr lvl="4" rtl="0"/>
            <a:r>
              <a:rPr lang="lt-LT" smtClean="0"/>
              <a:t>Penktas lygis</a:t>
            </a:r>
            <a:endParaRPr lang="lt-LT" dirty="0"/>
          </a:p>
        </p:txBody>
      </p:sp>
      <p:sp>
        <p:nvSpPr>
          <p:cNvPr id="7" name="6 datos vietos rezervavimo ženklas"/>
          <p:cNvSpPr>
            <a:spLocks noGrp="1"/>
          </p:cNvSpPr>
          <p:nvPr>
            <p:ph type="dt" sz="half" idx="10"/>
          </p:nvPr>
        </p:nvSpPr>
        <p:spPr/>
        <p:txBody>
          <a:bodyPr rtlCol="0"/>
          <a:lstStyle>
            <a:lvl1pPr>
              <a:defRPr/>
            </a:lvl1pPr>
          </a:lstStyle>
          <a:p>
            <a:fld id="{F17D80F8-47D4-423C-89C1-EDC8D41EEC09}" type="datetime1">
              <a:rPr lang="lt-LT" smtClean="0"/>
              <a:pPr/>
              <a:t>2021-11-25</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9" name="8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smtClean="0"/>
              <a:t>Spustelėję redag. ruoš. pavad. stilių</a:t>
            </a:r>
            <a:endParaRPr lang="lt-LT" dirty="0"/>
          </a:p>
        </p:txBody>
      </p:sp>
      <p:sp>
        <p:nvSpPr>
          <p:cNvPr id="3" name="2 datos vietos rezervavimo ženklas"/>
          <p:cNvSpPr>
            <a:spLocks noGrp="1"/>
          </p:cNvSpPr>
          <p:nvPr>
            <p:ph type="dt" sz="half" idx="10"/>
          </p:nvPr>
        </p:nvSpPr>
        <p:spPr/>
        <p:txBody>
          <a:bodyPr rtlCol="0"/>
          <a:lstStyle>
            <a:lvl1pPr>
              <a:defRPr/>
            </a:lvl1pPr>
          </a:lstStyle>
          <a:p>
            <a:fld id="{1E6C3696-65A8-4EA2-BD28-3B49B0FA6A2C}" type="datetime1">
              <a:rPr lang="lt-LT" smtClean="0"/>
              <a:pPr/>
              <a:t>2021-11-25</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5" name="4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datos vietos rezervavimo ženklas"/>
          <p:cNvSpPr>
            <a:spLocks noGrp="1"/>
          </p:cNvSpPr>
          <p:nvPr>
            <p:ph type="dt" sz="half" idx="10"/>
          </p:nvPr>
        </p:nvSpPr>
        <p:spPr/>
        <p:txBody>
          <a:bodyPr rtlCol="0"/>
          <a:lstStyle>
            <a:lvl1pPr>
              <a:defRPr/>
            </a:lvl1pPr>
          </a:lstStyle>
          <a:p>
            <a:fld id="{CC773673-FCE5-42BC-8332-E179916B0E8F}" type="datetime1">
              <a:rPr lang="lt-LT" smtClean="0"/>
              <a:pPr/>
              <a:t>2021-11-25</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4" name="3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lt-LT" smtClean="0"/>
              <a:t>Spustelėję redag. ruoš. pavad. stilių</a:t>
            </a:r>
            <a:endParaRPr lang="lt-LT" dirty="0"/>
          </a:p>
        </p:txBody>
      </p:sp>
      <p:sp>
        <p:nvSpPr>
          <p:cNvPr id="3" name="2 turinio vietos rezervavimo ženklas"/>
          <p:cNvSpPr>
            <a:spLocks noGrp="1"/>
          </p:cNvSpPr>
          <p:nvPr>
            <p:ph idx="1" hasCustomPrompt="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teksto vietos rezervavimo ženklas"/>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Redaguoti šablono teksto stilius</a:t>
            </a:r>
          </a:p>
        </p:txBody>
      </p:sp>
      <p:sp>
        <p:nvSpPr>
          <p:cNvPr id="5" name="4 datos vietos rezervavimo ženklas"/>
          <p:cNvSpPr>
            <a:spLocks noGrp="1"/>
          </p:cNvSpPr>
          <p:nvPr>
            <p:ph type="dt" sz="half" idx="10"/>
          </p:nvPr>
        </p:nvSpPr>
        <p:spPr/>
        <p:txBody>
          <a:bodyPr rtlCol="0"/>
          <a:lstStyle>
            <a:lvl1pPr>
              <a:defRPr/>
            </a:lvl1pPr>
          </a:lstStyle>
          <a:p>
            <a:fld id="{3B6B72E9-41B8-49D9-A588-A610EE6A9412}" type="datetime1">
              <a:rPr lang="lt-LT" smtClean="0"/>
              <a:pPr/>
              <a:t>2021-11-25</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su antraš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lt-LT" smtClean="0"/>
              <a:t>Spustelėję redag. ruoš. pavad. stilių</a:t>
            </a:r>
            <a:endParaRPr lang="lt-LT" dirty="0"/>
          </a:p>
        </p:txBody>
      </p:sp>
      <p:sp>
        <p:nvSpPr>
          <p:cNvPr id="8" name="7 suapvalintas stačiakampis"/>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smtClean="0"/>
              <a:t>Spustelėkite piktogr. norėdami įtraukti pav.</a:t>
            </a:r>
            <a:endParaRPr lang="lt-LT" dirty="0"/>
          </a:p>
        </p:txBody>
      </p:sp>
      <p:sp>
        <p:nvSpPr>
          <p:cNvPr id="4" name="3 teksto vietos rezervavimo ženklas"/>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Redaguoti šablono teksto stilius</a:t>
            </a:r>
          </a:p>
        </p:txBody>
      </p:sp>
      <p:sp>
        <p:nvSpPr>
          <p:cNvPr id="5" name="4 datos vietos rezervavimo ženklas"/>
          <p:cNvSpPr>
            <a:spLocks noGrp="1"/>
          </p:cNvSpPr>
          <p:nvPr>
            <p:ph type="dt" sz="half" idx="10"/>
          </p:nvPr>
        </p:nvSpPr>
        <p:spPr/>
        <p:txBody>
          <a:bodyPr rtlCol="0"/>
          <a:lstStyle>
            <a:lvl1pPr>
              <a:defRPr/>
            </a:lvl1pPr>
          </a:lstStyle>
          <a:p>
            <a:fld id="{1AB1B85E-55D4-415F-AC13-03889F14E256}" type="datetime1">
              <a:rPr lang="lt-LT" smtClean="0"/>
              <a:pPr/>
              <a:t>2021-11-25</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8FDBFFB2-86D9-4B8F-A59A-553A60B94BBE}" type="slidenum">
              <a:rPr lang="lt-LT" smtClean="0"/>
              <a:t>‹#›</a:t>
            </a:fld>
            <a:endParaRPr lang="lt-LT"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4" name="3 datos vietos rezervavimo ženklas"/>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239788B0-7985-407A-832E-AAFD7B482ABB}" type="datetime1">
              <a:rPr lang="lt-LT" smtClean="0"/>
              <a:pPr/>
              <a:t>2021-11-25</a:t>
            </a:fld>
            <a:endParaRPr lang="lt-LT" dirty="0"/>
          </a:p>
        </p:txBody>
      </p:sp>
      <p:sp>
        <p:nvSpPr>
          <p:cNvPr id="5" name="4 poraštės vietos rezervavimo ženklas"/>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lt-LT" dirty="0"/>
          </a:p>
        </p:txBody>
      </p:sp>
      <p:sp>
        <p:nvSpPr>
          <p:cNvPr id="6" name="5 skaidrės numerio vietos rezervavimo ženklas"/>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lt-LT" smtClean="0"/>
              <a:pPr/>
              <a:t>‹#›</a:t>
            </a:fld>
            <a:endParaRPr lang="lt-LT"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1065213" y="1724296"/>
            <a:ext cx="8011880" cy="1410789"/>
          </a:xfrm>
        </p:spPr>
        <p:txBody>
          <a:bodyPr rtlCol="0">
            <a:normAutofit/>
          </a:bodyPr>
          <a:lstStyle/>
          <a:p>
            <a:pPr algn="ctr" rtl="0"/>
            <a:r>
              <a:rPr lang="lt-LT" sz="4400" dirty="0" smtClean="0">
                <a:latin typeface="Times New Roman" panose="02020603050405020304" pitchFamily="18" charset="0"/>
                <a:cs typeface="Times New Roman" panose="02020603050405020304" pitchFamily="18" charset="0"/>
              </a:rPr>
              <a:t>Klaipėdos lopšelis – darželis</a:t>
            </a:r>
            <a:br>
              <a:rPr lang="lt-LT" sz="4400" dirty="0" smtClean="0">
                <a:latin typeface="Times New Roman" panose="02020603050405020304" pitchFamily="18" charset="0"/>
                <a:cs typeface="Times New Roman" panose="02020603050405020304" pitchFamily="18" charset="0"/>
              </a:rPr>
            </a:br>
            <a:r>
              <a:rPr lang="lt-LT" sz="4400" dirty="0" smtClean="0">
                <a:latin typeface="Times New Roman" panose="02020603050405020304" pitchFamily="18" charset="0"/>
                <a:cs typeface="Times New Roman" panose="02020603050405020304" pitchFamily="18" charset="0"/>
              </a:rPr>
              <a:t>„Pušaitė“</a:t>
            </a:r>
            <a:endParaRPr lang="lt-LT" sz="4400" dirty="0">
              <a:latin typeface="Times New Roman" panose="02020603050405020304" pitchFamily="18" charset="0"/>
              <a:cs typeface="Times New Roman" panose="02020603050405020304" pitchFamily="18" charset="0"/>
            </a:endParaRPr>
          </a:p>
        </p:txBody>
      </p:sp>
      <p:sp>
        <p:nvSpPr>
          <p:cNvPr id="3" name="2 paantraštė"/>
          <p:cNvSpPr>
            <a:spLocks noGrp="1"/>
          </p:cNvSpPr>
          <p:nvPr>
            <p:ph type="subTitle" idx="1"/>
          </p:nvPr>
        </p:nvSpPr>
        <p:spPr>
          <a:xfrm>
            <a:off x="1065213" y="3361510"/>
            <a:ext cx="8011880" cy="888273"/>
          </a:xfrm>
        </p:spPr>
        <p:txBody>
          <a:bodyPr rtlCol="0">
            <a:normAutofit/>
          </a:bodyPr>
          <a:lstStyle/>
          <a:p>
            <a:pPr algn="ctr"/>
            <a:r>
              <a:rPr lang="lt-LT" b="1" dirty="0">
                <a:solidFill>
                  <a:schemeClr val="tx1"/>
                </a:solidFill>
                <a:latin typeface="Times New Roman" panose="02020603050405020304" pitchFamily="18" charset="0"/>
                <a:cs typeface="Times New Roman" panose="02020603050405020304" pitchFamily="18" charset="0"/>
              </a:rPr>
              <a:t>„</a:t>
            </a:r>
            <a:r>
              <a:rPr lang="lt-LT" b="1" dirty="0" smtClean="0">
                <a:solidFill>
                  <a:schemeClr val="tx1"/>
                </a:solidFill>
                <a:latin typeface="Times New Roman" panose="02020603050405020304" pitchFamily="18" charset="0"/>
                <a:cs typeface="Times New Roman" panose="02020603050405020304" pitchFamily="18" charset="0"/>
              </a:rPr>
              <a:t>Ežiukų“ grupės kūrybinis projektas</a:t>
            </a:r>
            <a:endParaRPr lang="lt-LT" dirty="0">
              <a:solidFill>
                <a:schemeClr val="tx1"/>
              </a:solidFill>
              <a:latin typeface="Times New Roman" panose="02020603050405020304" pitchFamily="18" charset="0"/>
              <a:cs typeface="Times New Roman" panose="02020603050405020304" pitchFamily="18" charset="0"/>
            </a:endParaRPr>
          </a:p>
          <a:p>
            <a:pPr algn="ctr"/>
            <a:r>
              <a:rPr lang="lt-LT" b="1" dirty="0">
                <a:solidFill>
                  <a:schemeClr val="tx1"/>
                </a:solidFill>
                <a:latin typeface="Times New Roman" panose="02020603050405020304" pitchFamily="18" charset="0"/>
                <a:cs typeface="Times New Roman" panose="02020603050405020304" pitchFamily="18" charset="0"/>
              </a:rPr>
              <a:t> „SEKU, SEKU PASAKĄ“</a:t>
            </a:r>
            <a:endParaRPr lang="lt-LT" dirty="0">
              <a:solidFill>
                <a:schemeClr val="tx1"/>
              </a:solidFill>
              <a:latin typeface="Times New Roman" panose="02020603050405020304" pitchFamily="18" charset="0"/>
              <a:cs typeface="Times New Roman" panose="02020603050405020304" pitchFamily="18" charset="0"/>
            </a:endParaRPr>
          </a:p>
          <a:p>
            <a:pPr algn="ctr" rtl="0"/>
            <a:endParaRPr lang="lt-LT" dirty="0">
              <a:solidFill>
                <a:schemeClr val="tx1"/>
              </a:solidFill>
              <a:latin typeface="Times New Roman" panose="02020603050405020304" pitchFamily="18" charset="0"/>
              <a:cs typeface="Times New Roman" panose="02020603050405020304" pitchFamily="18" charset="0"/>
            </a:endParaRPr>
          </a:p>
        </p:txBody>
      </p:sp>
      <p:pic>
        <p:nvPicPr>
          <p:cNvPr id="19" name="Paveikslėlis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240" y="78378"/>
            <a:ext cx="2499360" cy="1580605"/>
          </a:xfrm>
          <a:prstGeom prst="rect">
            <a:avLst/>
          </a:prstGeom>
          <a:noFill/>
          <a:ln>
            <a:noFill/>
          </a:ln>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58682" y="304800"/>
            <a:ext cx="9833065" cy="1018903"/>
          </a:xfrm>
        </p:spPr>
        <p:txBody>
          <a:bodyPr>
            <a:normAutofit/>
          </a:bodyPr>
          <a:lstStyle/>
          <a:p>
            <a:r>
              <a:rPr lang="lt-LT" sz="2000" dirty="0" smtClean="0">
                <a:latin typeface="Times New Roman" panose="02020603050405020304" pitchFamily="18" charset="0"/>
                <a:cs typeface="Times New Roman" panose="02020603050405020304" pitchFamily="18" charset="0"/>
              </a:rPr>
              <a:t>Trečioji projekto savaitė prasidėjo su pasakomis, kurias reikia sudėti pagal įvykių seką ir eiliškumą.  Kortelių pagalba dėliojome pasakas, pagal schemą jas sekėme. </a:t>
            </a:r>
            <a:endParaRPr lang="lt-LT" sz="2000" dirty="0">
              <a:latin typeface="Times New Roman" panose="02020603050405020304" pitchFamily="18" charset="0"/>
              <a:cs typeface="Times New Roman" panose="02020603050405020304" pitchFamily="18" charset="0"/>
            </a:endParaRPr>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58682" y="1505216"/>
            <a:ext cx="4572000" cy="3429000"/>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19747" y="1505216"/>
            <a:ext cx="4572000" cy="3429000"/>
          </a:xfrm>
        </p:spPr>
      </p:pic>
    </p:spTree>
    <p:extLst>
      <p:ext uri="{BB962C8B-B14F-4D97-AF65-F5344CB8AC3E}">
        <p14:creationId xmlns:p14="http://schemas.microsoft.com/office/powerpoint/2010/main" val="3409208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1256"/>
            <a:ext cx="9144000" cy="5477693"/>
          </a:xfrm>
          <a:prstGeom prst="rect">
            <a:avLst/>
          </a:prstGeom>
        </p:spPr>
      </p:pic>
    </p:spTree>
    <p:extLst>
      <p:ext uri="{BB962C8B-B14F-4D97-AF65-F5344CB8AC3E}">
        <p14:creationId xmlns:p14="http://schemas.microsoft.com/office/powerpoint/2010/main" val="2516646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08213" y="1132114"/>
            <a:ext cx="9372600" cy="4049486"/>
          </a:xfrm>
        </p:spPr>
        <p:txBody>
          <a:bodyPr>
            <a:normAutofit/>
          </a:bodyPr>
          <a:lstStyle/>
          <a:p>
            <a:pPr algn="just"/>
            <a:r>
              <a:rPr lang="lt-LT" sz="2400" dirty="0" smtClean="0">
                <a:latin typeface="Times New Roman" panose="02020603050405020304" pitchFamily="18" charset="0"/>
                <a:cs typeface="Times New Roman" panose="02020603050405020304" pitchFamily="18" charset="0"/>
              </a:rPr>
              <a:t>Ketvirtąją projekto savaitę balsavome ir rinkome pačią mėgstamiausią grupės pasaką. Grupės „Ežiukai“ </a:t>
            </a:r>
            <a:r>
              <a:rPr lang="lt-LT" sz="2400" dirty="0">
                <a:latin typeface="Times New Roman" panose="02020603050405020304" pitchFamily="18" charset="0"/>
                <a:cs typeface="Times New Roman" panose="02020603050405020304" pitchFamily="18" charset="0"/>
              </a:rPr>
              <a:t>mėgstamiausia pasaka buvo išrinkta </a:t>
            </a:r>
            <a:r>
              <a:rPr lang="lt-LT" sz="2400" dirty="0" smtClean="0">
                <a:latin typeface="Times New Roman" panose="02020603050405020304" pitchFamily="18" charset="0"/>
                <a:cs typeface="Times New Roman" panose="02020603050405020304" pitchFamily="18" charset="0"/>
              </a:rPr>
              <a:t>pasaka ,,</a:t>
            </a:r>
            <a:r>
              <a:rPr lang="lt-LT" sz="2400" dirty="0">
                <a:latin typeface="Times New Roman" panose="02020603050405020304" pitchFamily="18" charset="0"/>
                <a:cs typeface="Times New Roman" panose="02020603050405020304" pitchFamily="18" charset="0"/>
              </a:rPr>
              <a:t>Trys paršiukai“. Vaikučiai inscenizavo šią pasaką </a:t>
            </a:r>
            <a:r>
              <a:rPr lang="lt-LT" sz="2400" dirty="0" smtClean="0">
                <a:latin typeface="Times New Roman" panose="02020603050405020304" pitchFamily="18" charset="0"/>
                <a:cs typeface="Times New Roman" panose="02020603050405020304" pitchFamily="18" charset="0"/>
              </a:rPr>
              <a:t>naudodami savo </a:t>
            </a:r>
            <a:r>
              <a:rPr lang="lt-LT" sz="2400" dirty="0">
                <a:latin typeface="Times New Roman" panose="02020603050405020304" pitchFamily="18" charset="0"/>
                <a:cs typeface="Times New Roman" panose="02020603050405020304" pitchFamily="18" charset="0"/>
              </a:rPr>
              <a:t>sukurtus pasakų personažus. Inscenizuojant pasaką ,,Trys paršiukai“ </a:t>
            </a:r>
            <a:r>
              <a:rPr lang="lt-LT" sz="2400" dirty="0" smtClean="0">
                <a:latin typeface="Times New Roman" panose="02020603050405020304" pitchFamily="18" charset="0"/>
                <a:cs typeface="Times New Roman" panose="02020603050405020304" pitchFamily="18" charset="0"/>
              </a:rPr>
              <a:t>visi </a:t>
            </a:r>
            <a:r>
              <a:rPr lang="lt-LT" sz="2400" dirty="0">
                <a:latin typeface="Times New Roman" panose="02020603050405020304" pitchFamily="18" charset="0"/>
                <a:cs typeface="Times New Roman" panose="02020603050405020304" pitchFamily="18" charset="0"/>
              </a:rPr>
              <a:t>stengėsi balso intonacija, kūno judesiais perteikti pasirinktą personažą. Pasitelkiant STEAM inžinerinius metodus, </a:t>
            </a:r>
            <a:r>
              <a:rPr lang="lt-LT" sz="2400" dirty="0" smtClean="0">
                <a:latin typeface="Times New Roman" panose="02020603050405020304" pitchFamily="18" charset="0"/>
                <a:cs typeface="Times New Roman" panose="02020603050405020304" pitchFamily="18" charset="0"/>
              </a:rPr>
              <a:t>vaikai statė</a:t>
            </a:r>
            <a:r>
              <a:rPr lang="lt-LT" sz="2400" dirty="0">
                <a:latin typeface="Times New Roman" panose="02020603050405020304" pitchFamily="18" charset="0"/>
                <a:cs typeface="Times New Roman" panose="02020603050405020304" pitchFamily="18" charset="0"/>
              </a:rPr>
              <a:t>, kūrė, konstravo </a:t>
            </a:r>
            <a:r>
              <a:rPr lang="lt-LT" sz="2400" dirty="0" smtClean="0">
                <a:latin typeface="Times New Roman" panose="02020603050405020304" pitchFamily="18" charset="0"/>
                <a:cs typeface="Times New Roman" panose="02020603050405020304" pitchFamily="18" charset="0"/>
              </a:rPr>
              <a:t>namelius iš </a:t>
            </a:r>
            <a:r>
              <a:rPr lang="lt-LT" sz="2400" dirty="0">
                <a:latin typeface="Times New Roman" panose="02020603050405020304" pitchFamily="18" charset="0"/>
                <a:cs typeface="Times New Roman" panose="02020603050405020304" pitchFamily="18" charset="0"/>
              </a:rPr>
              <a:t>įvairių priemonių: kaladėlių, </a:t>
            </a:r>
            <a:r>
              <a:rPr lang="lt-LT" sz="2400" dirty="0" err="1">
                <a:latin typeface="Times New Roman" panose="02020603050405020304" pitchFamily="18" charset="0"/>
                <a:cs typeface="Times New Roman" panose="02020603050405020304" pitchFamily="18" charset="0"/>
              </a:rPr>
              <a:t>lego</a:t>
            </a:r>
            <a:r>
              <a:rPr lang="lt-LT" sz="2400" dirty="0">
                <a:latin typeface="Times New Roman" panose="02020603050405020304" pitchFamily="18" charset="0"/>
                <a:cs typeface="Times New Roman" panose="02020603050405020304" pitchFamily="18" charset="0"/>
              </a:rPr>
              <a:t> bei gamtinės </a:t>
            </a:r>
            <a:r>
              <a:rPr lang="lt-LT" sz="2400" dirty="0" smtClean="0">
                <a:latin typeface="Times New Roman" panose="02020603050405020304" pitchFamily="18" charset="0"/>
                <a:cs typeface="Times New Roman" panose="02020603050405020304" pitchFamily="18" charset="0"/>
              </a:rPr>
              <a:t>medžiagos. Konstruodami</a:t>
            </a:r>
            <a:r>
              <a:rPr lang="lt-LT" sz="2400" dirty="0">
                <a:latin typeface="Times New Roman" panose="02020603050405020304" pitchFamily="18" charset="0"/>
                <a:cs typeface="Times New Roman" panose="02020603050405020304" pitchFamily="18" charset="0"/>
              </a:rPr>
              <a:t>, kurdami kartu vaikai mokėsi dirbti komandoje ir draugiškai </a:t>
            </a:r>
            <a:r>
              <a:rPr lang="lt-LT" sz="2400" dirty="0" smtClean="0">
                <a:latin typeface="Times New Roman" panose="02020603050405020304" pitchFamily="18" charset="0"/>
                <a:cs typeface="Times New Roman" panose="02020603050405020304" pitchFamily="18" charset="0"/>
              </a:rPr>
              <a:t>sutarti. Džiugu </a:t>
            </a:r>
            <a:r>
              <a:rPr lang="lt-LT" sz="2400" dirty="0">
                <a:latin typeface="Times New Roman" panose="02020603050405020304" pitchFamily="18" charset="0"/>
                <a:cs typeface="Times New Roman" panose="02020603050405020304" pitchFamily="18" charset="0"/>
              </a:rPr>
              <a:t>buvo stebėti, kaip pasakos kūrimas ir improvizacijos skatina mažųjų vaizduotę, kūrybiškumą bei lavina kalbą. </a:t>
            </a:r>
          </a:p>
        </p:txBody>
      </p:sp>
    </p:spTree>
    <p:extLst>
      <p:ext uri="{BB962C8B-B14F-4D97-AF65-F5344CB8AC3E}">
        <p14:creationId xmlns:p14="http://schemas.microsoft.com/office/powerpoint/2010/main" val="3613217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usudarzelis.lt/uploads/klpPus/foto/2021-05/Seku,%20seku%20pasak%C4%85..jpg?acc=495850b25a95de6ff9b1afa6cadecf6d103ee16b6de39df8c7c939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391886"/>
            <a:ext cx="3587931" cy="5320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usudarzelis.lt/uploads/klpPus/foto/2021-05/Seku,%20seku%20pasak%C4%85%202.jpg?acc=313b291e5b4654e6fb0ac597ef2332ec5752388babc1e80a1c0fcf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691" y="391886"/>
            <a:ext cx="3847465" cy="5320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usudarzelis.lt/uploads/klpPus/foto/2021-05/Seku,%20seku%20pasak%C4%85%203.jpg?acc=0b82ecd617e78336bf00e6e4fdb0f40bc03698172a72e5c1fe227ff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389720" y="1033483"/>
            <a:ext cx="5320938" cy="403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37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usudarzelis.lt/uploads/klpPus/foto/2021-05/Seku,%20seku%20pasak%C4%85%204.jpg?acc=9a616562462625f934aa5749a27b086508b05ccfbf40dc45492b0d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3" y="165463"/>
            <a:ext cx="3735977" cy="57128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usudarzelis.lt/uploads/klpPus/foto/2021-05/Seku,%20seku%20pasak%C4%85%205.jpg?acc=dd8745905000fa4dabbfd332560ece7efd31d6403118e474adfa0e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59" y="165463"/>
            <a:ext cx="7846424" cy="571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50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usudarzelis.lt/uploads/klpPus/foto/2021-05/Seku,%20seku%20pasak%C4%85%206.jpg?acc=0fcd5139a6df980e29c144e78981afdeebc485f36f442df976d82a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7" y="104502"/>
            <a:ext cx="3336562" cy="55734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usudarzelis.lt/uploads/klpPus/foto/2021-05/Seku,%20seku%20pasak%C4%85%207.jpg?acc=685b80693a5bf68bcd19f71b7b5192278bdc4b8aea87c87749e7fe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2" y="104502"/>
            <a:ext cx="3927565" cy="55734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musudarzelis.lt/uploads/klpPus/foto/2021-05/Seku,%20seku%20pasak%C4%85%209.jpg?acc=9ecc21c6f3278201d891ebad6c4d99282bb7e025027b33eb109423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990" y="104502"/>
            <a:ext cx="4254547" cy="557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99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usudarzelis.lt/uploads/klpPus/foto/2021-05/Seku,%20seku%20pasak%C4%85%2010.jpg?acc=d7fde51de27de4cc352e3c073138132b1813ec4dc860450b363ff6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1" y="296091"/>
            <a:ext cx="4729933" cy="55996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usudarzelis.lt/uploads/klpPus/foto/2021-05/Seku,%20seku%20pasak%C4%85%2011.jpg?acc=8fa9f59916dff7f7e939dc034b7ae505185422f3022afb2ef299c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851" y="296091"/>
            <a:ext cx="6400800" cy="639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138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usudarzelis.lt/uploads/klpPus/foto/2021-05/Seku,%20seku%20pasak%C4%85%2012.jpg?acc=799c94628d0ea78340ea993c00ee6e077001fa7540d00f96eaa1dd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29" y="292055"/>
            <a:ext cx="10287000" cy="704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3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194561" y="1724297"/>
            <a:ext cx="9299168" cy="2978332"/>
          </a:xfrm>
        </p:spPr>
        <p:txBody>
          <a:bodyPr>
            <a:normAutofit/>
          </a:bodyPr>
          <a:lstStyle/>
          <a:p>
            <a:pPr algn="just"/>
            <a:r>
              <a:rPr lang="lt-LT" sz="2000" dirty="0">
                <a:latin typeface="Times New Roman" panose="02020603050405020304" pitchFamily="18" charset="0"/>
                <a:cs typeface="Times New Roman" panose="02020603050405020304" pitchFamily="18" charset="0"/>
              </a:rPr>
              <a:t>Idėja integruoti STEAM veiklas į pasakų kūrimo procesą buvo įgyvendinta. Vaikai patyrė daug teigiamų emocinių reakcijų: susidomėjimo, nuostabos, </a:t>
            </a:r>
            <a:r>
              <a:rPr lang="lt-LT" sz="2000" dirty="0" err="1">
                <a:latin typeface="Times New Roman" panose="02020603050405020304" pitchFamily="18" charset="0"/>
                <a:cs typeface="Times New Roman" panose="02020603050405020304" pitchFamily="18" charset="0"/>
              </a:rPr>
              <a:t>žingeidumo</a:t>
            </a:r>
            <a:r>
              <a:rPr lang="lt-LT" sz="2000" dirty="0">
                <a:latin typeface="Times New Roman" panose="02020603050405020304" pitchFamily="18" charset="0"/>
                <a:cs typeface="Times New Roman" panose="02020603050405020304" pitchFamily="18" charset="0"/>
              </a:rPr>
              <a:t>, pasiekto rezultato džiaugsmo, bendrystės vienų su kitais jausmo. Tai paskatino vaikus daugiau domėtis, klausinėti, pasakoti apie patirtus įspūdžius. </a:t>
            </a:r>
            <a:r>
              <a:rPr lang="lt-LT" sz="2000" dirty="0" smtClean="0">
                <a:latin typeface="Times New Roman" panose="02020603050405020304" pitchFamily="18" charset="0"/>
                <a:cs typeface="Times New Roman" panose="02020603050405020304" pitchFamily="18" charset="0"/>
              </a:rPr>
              <a:t> Daug </a:t>
            </a:r>
            <a:r>
              <a:rPr lang="lt-LT" sz="2000" dirty="0">
                <a:latin typeface="Times New Roman" panose="02020603050405020304" pitchFamily="18" charset="0"/>
                <a:cs typeface="Times New Roman" panose="02020603050405020304" pitchFamily="18" charset="0"/>
              </a:rPr>
              <a:t>kūrybinių pastangų vaikams prireikė statant namelius iš įvairių detalių. Smulkios detalės, bei kitokios konstrukcijos (pagaliukai + plastilinas) reikalauja didesnio vaikų susikaupimo, sensorinių sugebėjimų. </a:t>
            </a:r>
            <a:r>
              <a:rPr lang="lt-LT" sz="2000" dirty="0" smtClean="0">
                <a:latin typeface="Times New Roman" panose="02020603050405020304" pitchFamily="18" charset="0"/>
                <a:cs typeface="Times New Roman" panose="02020603050405020304" pitchFamily="18" charset="0"/>
              </a:rPr>
              <a:t>Po projekto, su vaikais sutarėme, kad jie galės </a:t>
            </a:r>
            <a:r>
              <a:rPr lang="lt-LT" sz="2000" dirty="0">
                <a:latin typeface="Times New Roman" panose="02020603050405020304" pitchFamily="18" charset="0"/>
                <a:cs typeface="Times New Roman" panose="02020603050405020304" pitchFamily="18" charset="0"/>
              </a:rPr>
              <a:t>tęsti kūrybinį procesą, sugalvodami vis naujų pasakėlių ir jas paįvairindami bandymais, eksperimentais, statinių konstravimu</a:t>
            </a:r>
            <a:r>
              <a:rPr lang="lt-LT" sz="2000" dirty="0" smtClean="0">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sp>
        <p:nvSpPr>
          <p:cNvPr id="3" name="Teksto vietos rezervavimo ženklas 2"/>
          <p:cNvSpPr>
            <a:spLocks noGrp="1"/>
          </p:cNvSpPr>
          <p:nvPr>
            <p:ph type="body" idx="1"/>
          </p:nvPr>
        </p:nvSpPr>
        <p:spPr>
          <a:xfrm flipV="1">
            <a:off x="5180011" y="6857999"/>
            <a:ext cx="6400801" cy="274319"/>
          </a:xfrm>
        </p:spPr>
        <p:txBody>
          <a:bodyPr>
            <a:normAutofit fontScale="85000" lnSpcReduction="20000"/>
          </a:bodyPr>
          <a:lstStyle/>
          <a:p>
            <a:endParaRPr lang="lt-LT" dirty="0"/>
          </a:p>
        </p:txBody>
      </p:sp>
    </p:spTree>
    <p:extLst>
      <p:ext uri="{BB962C8B-B14F-4D97-AF65-F5344CB8AC3E}">
        <p14:creationId xmlns:p14="http://schemas.microsoft.com/office/powerpoint/2010/main" val="840416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08213" y="1210491"/>
            <a:ext cx="9372600" cy="3056709"/>
          </a:xfrm>
        </p:spPr>
        <p:txBody>
          <a:bodyPr>
            <a:noAutofit/>
          </a:bodyPr>
          <a:lstStyle/>
          <a:p>
            <a:pPr algn="ctr" fontAlgn="base"/>
            <a:r>
              <a:rPr lang="lt-LT" sz="3200" dirty="0" smtClean="0">
                <a:latin typeface="Times New Roman" panose="02020603050405020304" pitchFamily="18" charset="0"/>
                <a:cs typeface="Times New Roman" panose="02020603050405020304" pitchFamily="18" charset="0"/>
              </a:rPr>
              <a:t>Kūrybinis projektas „Seku, seku pasaką“ </a:t>
            </a:r>
            <a:r>
              <a:rPr lang="lt-LT" sz="3200" dirty="0">
                <a:latin typeface="Times New Roman" panose="02020603050405020304" pitchFamily="18" charset="0"/>
                <a:cs typeface="Times New Roman" panose="02020603050405020304" pitchFamily="18" charset="0"/>
              </a:rPr>
              <a:t>pateisino visus keltus lūkesčius: veiklos buvo </a:t>
            </a:r>
            <a:r>
              <a:rPr lang="lt-LT" sz="3200" dirty="0" err="1">
                <a:latin typeface="Times New Roman" panose="02020603050405020304" pitchFamily="18" charset="0"/>
                <a:cs typeface="Times New Roman" panose="02020603050405020304" pitchFamily="18" charset="0"/>
              </a:rPr>
              <a:t>inovatyvios</a:t>
            </a:r>
            <a:r>
              <a:rPr lang="lt-LT" sz="3200" dirty="0">
                <a:latin typeface="Times New Roman" panose="02020603050405020304" pitchFamily="18" charset="0"/>
                <a:cs typeface="Times New Roman" panose="02020603050405020304" pitchFamily="18" charset="0"/>
              </a:rPr>
              <a:t>, kūrybingos, atitinkančios šiuolaikinio vaiko poreikius, </a:t>
            </a:r>
            <a:r>
              <a:rPr lang="lt-LT" sz="3200" dirty="0" smtClean="0">
                <a:latin typeface="Times New Roman" panose="02020603050405020304" pitchFamily="18" charset="0"/>
                <a:cs typeface="Times New Roman" panose="02020603050405020304" pitchFamily="18" charset="0"/>
              </a:rPr>
              <a:t>o </a:t>
            </a:r>
            <a:r>
              <a:rPr lang="lt-LT" sz="3200" dirty="0">
                <a:latin typeface="Times New Roman" panose="02020603050405020304" pitchFamily="18" charset="0"/>
                <a:cs typeface="Times New Roman" panose="02020603050405020304" pitchFamily="18" charset="0"/>
              </a:rPr>
              <a:t>svarbiausia – vaikai </a:t>
            </a:r>
            <a:r>
              <a:rPr lang="lt-LT" sz="3200" dirty="0" smtClean="0">
                <a:latin typeface="Times New Roman" panose="02020603050405020304" pitchFamily="18" charset="0"/>
                <a:cs typeface="Times New Roman" panose="02020603050405020304" pitchFamily="18" charset="0"/>
              </a:rPr>
              <a:t>buvo </a:t>
            </a:r>
            <a:r>
              <a:rPr lang="lt-LT" sz="3200" dirty="0">
                <a:latin typeface="Times New Roman" panose="02020603050405020304" pitchFamily="18" charset="0"/>
                <a:cs typeface="Times New Roman" panose="02020603050405020304" pitchFamily="18" charset="0"/>
              </a:rPr>
              <a:t>aktyvūs projekto dalyviai.</a:t>
            </a:r>
            <a:br>
              <a:rPr lang="lt-LT" sz="3200" dirty="0">
                <a:latin typeface="Times New Roman" panose="02020603050405020304" pitchFamily="18" charset="0"/>
                <a:cs typeface="Times New Roman" panose="02020603050405020304" pitchFamily="18" charset="0"/>
              </a:rPr>
            </a:br>
            <a:r>
              <a:rPr lang="lt-LT" sz="3200" dirty="0">
                <a:latin typeface="Times New Roman" panose="02020603050405020304" pitchFamily="18" charset="0"/>
                <a:cs typeface="Times New Roman" panose="02020603050405020304" pitchFamily="18" charset="0"/>
              </a:rPr>
              <a:t/>
            </a:r>
            <a:br>
              <a:rPr lang="lt-LT" sz="3200" dirty="0">
                <a:latin typeface="Times New Roman" panose="02020603050405020304" pitchFamily="18" charset="0"/>
                <a:cs typeface="Times New Roman" panose="02020603050405020304" pitchFamily="18" charset="0"/>
              </a:rPr>
            </a:br>
            <a:endParaRPr lang="lt-L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52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4023361" y="1854925"/>
            <a:ext cx="7463246" cy="2795451"/>
          </a:xfrm>
        </p:spPr>
        <p:txBody>
          <a:bodyPr rtlCol="0">
            <a:normAutofit/>
          </a:bodyPr>
          <a:lstStyle/>
          <a:p>
            <a:pPr lvl="0"/>
            <a:r>
              <a:rPr lang="lt-LT" sz="2800" dirty="0" smtClean="0"/>
              <a:t>-    Projekto trukmė 2021-04 mėnuo.</a:t>
            </a:r>
            <a:endParaRPr lang="lt-LT" sz="2800" dirty="0"/>
          </a:p>
        </p:txBody>
      </p:sp>
      <p:sp>
        <p:nvSpPr>
          <p:cNvPr id="3" name="2 teksto vietos rezervavimo ženklas"/>
          <p:cNvSpPr>
            <a:spLocks noGrp="1"/>
          </p:cNvSpPr>
          <p:nvPr>
            <p:ph type="body" idx="1"/>
          </p:nvPr>
        </p:nvSpPr>
        <p:spPr>
          <a:xfrm>
            <a:off x="4023360" y="1854925"/>
            <a:ext cx="6905897" cy="3021875"/>
          </a:xfrm>
        </p:spPr>
        <p:txBody>
          <a:bodyPr rtlCol="0">
            <a:noAutofit/>
          </a:bodyPr>
          <a:lstStyle/>
          <a:p>
            <a:pPr marL="457200" indent="-457200">
              <a:buFontTx/>
              <a:buChar char="-"/>
            </a:pPr>
            <a:r>
              <a:rPr lang="lt-LT" sz="2800" dirty="0" smtClean="0">
                <a:solidFill>
                  <a:schemeClr val="tx1"/>
                </a:solidFill>
                <a:latin typeface="Times New Roman" panose="02020603050405020304" pitchFamily="18" charset="0"/>
                <a:cs typeface="Times New Roman" panose="02020603050405020304" pitchFamily="18" charset="0"/>
              </a:rPr>
              <a:t>Projektą </a:t>
            </a:r>
            <a:r>
              <a:rPr lang="lt-LT" sz="2800" dirty="0">
                <a:solidFill>
                  <a:schemeClr val="tx1"/>
                </a:solidFill>
                <a:latin typeface="Times New Roman" panose="02020603050405020304" pitchFamily="18" charset="0"/>
                <a:cs typeface="Times New Roman" panose="02020603050405020304" pitchFamily="18" charset="0"/>
              </a:rPr>
              <a:t>organizuoja bei koordinuoja </a:t>
            </a:r>
            <a:r>
              <a:rPr lang="lt-LT" sz="2800" dirty="0" smtClean="0">
                <a:solidFill>
                  <a:schemeClr val="tx1"/>
                </a:solidFill>
                <a:latin typeface="Times New Roman" panose="02020603050405020304" pitchFamily="18" charset="0"/>
                <a:cs typeface="Times New Roman" panose="02020603050405020304" pitchFamily="18" charset="0"/>
              </a:rPr>
              <a:t>Klaipėdos </a:t>
            </a:r>
            <a:r>
              <a:rPr lang="lt-LT" sz="2800" dirty="0">
                <a:solidFill>
                  <a:schemeClr val="tx1"/>
                </a:solidFill>
                <a:latin typeface="Times New Roman" panose="02020603050405020304" pitchFamily="18" charset="0"/>
                <a:cs typeface="Times New Roman" panose="02020603050405020304" pitchFamily="18" charset="0"/>
              </a:rPr>
              <a:t>lopšelio-darželio „Pušaitė“ vyresnioji logopedė Jurgita </a:t>
            </a:r>
            <a:r>
              <a:rPr lang="lt-LT" sz="2800" dirty="0" err="1" smtClean="0">
                <a:solidFill>
                  <a:schemeClr val="tx1"/>
                </a:solidFill>
                <a:latin typeface="Times New Roman" panose="02020603050405020304" pitchFamily="18" charset="0"/>
                <a:cs typeface="Times New Roman" panose="02020603050405020304" pitchFamily="18" charset="0"/>
              </a:rPr>
              <a:t>Gelčienė</a:t>
            </a:r>
            <a:endParaRPr lang="lt-LT" sz="2800" dirty="0" smtClean="0">
              <a:solidFill>
                <a:schemeClr val="tx1"/>
              </a:solidFill>
              <a:latin typeface="Times New Roman" panose="02020603050405020304" pitchFamily="18" charset="0"/>
              <a:cs typeface="Times New Roman" panose="02020603050405020304" pitchFamily="18" charset="0"/>
            </a:endParaRPr>
          </a:p>
          <a:p>
            <a:pPr marL="457200" indent="-457200">
              <a:buFontTx/>
              <a:buChar char="-"/>
            </a:pPr>
            <a:r>
              <a:rPr lang="lt-LT" sz="2800" dirty="0" smtClean="0">
                <a:solidFill>
                  <a:schemeClr val="tx1"/>
                </a:solidFill>
                <a:latin typeface="Times New Roman" panose="02020603050405020304" pitchFamily="18" charset="0"/>
                <a:cs typeface="Times New Roman" panose="02020603050405020304" pitchFamily="18" charset="0"/>
              </a:rPr>
              <a:t>Projekte dalyvauja „Ežiukų“ grupės ugdytiniai,  amžius 4-5metai</a:t>
            </a:r>
          </a:p>
          <a:p>
            <a:pPr marL="457200" indent="-457200">
              <a:buFontTx/>
              <a:buChar char="-"/>
            </a:pPr>
            <a:endParaRPr lang="lt-LT" sz="2800" dirty="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lt-LT" sz="2800" dirty="0" smtClean="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lt-LT" sz="2800" dirty="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lt-LT" sz="2800" dirty="0" smtClean="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lt-LT" sz="2800" dirty="0" smtClean="0">
              <a:solidFill>
                <a:schemeClr val="tx1"/>
              </a:solidFill>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r>
              <a:rPr lang="lt-LT" sz="2800" dirty="0" smtClean="0">
                <a:latin typeface="Times New Roman" panose="02020603050405020304" pitchFamily="18" charset="0"/>
                <a:cs typeface="Times New Roman" panose="02020603050405020304" pitchFamily="18" charset="0"/>
              </a:rPr>
              <a:t>-   </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568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ozityvūs ir kūrybiški bendravimo būdai mokyklos bendruomenėje - ppt  atsisių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980" y="814252"/>
            <a:ext cx="9753600" cy="559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3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2208213" y="304799"/>
            <a:ext cx="9372600" cy="1820091"/>
          </a:xfrm>
        </p:spPr>
        <p:txBody>
          <a:bodyPr rtlCol="0">
            <a:normAutofit fontScale="90000"/>
          </a:bodyPr>
          <a:lstStyle/>
          <a:p>
            <a:r>
              <a:rPr lang="lt-LT" dirty="0" smtClean="0">
                <a:latin typeface="Times New Roman" panose="02020603050405020304" pitchFamily="18" charset="0"/>
                <a:cs typeface="Times New Roman" panose="02020603050405020304" pitchFamily="18" charset="0"/>
              </a:rPr>
              <a:t>Projekto tikslas:</a:t>
            </a:r>
            <a:br>
              <a:rPr lang="lt-LT" dirty="0" smtClean="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 ugdyti </a:t>
            </a:r>
            <a:r>
              <a:rPr lang="lt-LT" dirty="0">
                <a:latin typeface="Times New Roman" panose="02020603050405020304" pitchFamily="18" charset="0"/>
                <a:cs typeface="Times New Roman" panose="02020603050405020304" pitchFamily="18" charset="0"/>
              </a:rPr>
              <a:t>rišliąją kalbą, skatinti meninę raišką mokantis inscenizuoti,   iliustruoti ir sekti pasakas.</a:t>
            </a:r>
            <a:br>
              <a:rPr lang="lt-LT"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p:graphicFrame>
        <p:nvGraphicFramePr>
          <p:cNvPr id="15" name="14 turinio vietos rezervavimo ženklas" descr="Didinimo procesų diagrama, kurioje didėjimo tvarka pateikiami 5 žingsniai" title="SmartArt"/>
          <p:cNvGraphicFramePr>
            <a:graphicFrameLocks noGrp="1"/>
          </p:cNvGraphicFramePr>
          <p:nvPr>
            <p:ph idx="1"/>
            <p:extLst>
              <p:ext uri="{D42A27DB-BD31-4B8C-83A1-F6EECF244321}">
                <p14:modId xmlns:p14="http://schemas.microsoft.com/office/powerpoint/2010/main" val="2026278428"/>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506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lvl="0"/>
            <a:r>
              <a:rPr lang="lt-LT" b="1" dirty="0">
                <a:latin typeface="Times New Roman" panose="02020603050405020304" pitchFamily="18" charset="0"/>
                <a:cs typeface="Times New Roman" panose="02020603050405020304" pitchFamily="18" charset="0"/>
              </a:rPr>
              <a:t>PROJEKTO AKTUALUMAS</a:t>
            </a:r>
            <a:r>
              <a:rPr lang="lt-LT" dirty="0">
                <a:latin typeface="Times New Roman" panose="02020603050405020304" pitchFamily="18" charset="0"/>
                <a:cs typeface="Times New Roman" panose="02020603050405020304" pitchFamily="18" charset="0"/>
              </a:rPr>
              <a:t/>
            </a:r>
            <a:br>
              <a:rPr lang="lt-LT"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p:sp>
        <p:nvSpPr>
          <p:cNvPr id="3" name="2 turinio vietos rezervavimo ženklas"/>
          <p:cNvSpPr>
            <a:spLocks noGrp="1"/>
          </p:cNvSpPr>
          <p:nvPr>
            <p:ph idx="1"/>
          </p:nvPr>
        </p:nvSpPr>
        <p:spPr>
          <a:xfrm>
            <a:off x="2208213" y="1079863"/>
            <a:ext cx="9372600" cy="4635137"/>
          </a:xfrm>
        </p:spPr>
        <p:txBody>
          <a:bodyPr rtlCol="0">
            <a:normAutofit/>
          </a:bodyPr>
          <a:lstStyle/>
          <a:p>
            <a:pPr marL="45720" indent="0" algn="just">
              <a:buNone/>
            </a:pPr>
            <a:r>
              <a:rPr lang="lt-LT" sz="2400" dirty="0" smtClean="0">
                <a:latin typeface="Times New Roman" panose="02020603050405020304" pitchFamily="18" charset="0"/>
                <a:cs typeface="Times New Roman" panose="02020603050405020304" pitchFamily="18" charset="0"/>
              </a:rPr>
              <a:t>Vaikas </a:t>
            </a:r>
            <a:r>
              <a:rPr lang="lt-LT" sz="2400" dirty="0">
                <a:latin typeface="Times New Roman" panose="02020603050405020304" pitchFamily="18" charset="0"/>
                <a:cs typeface="Times New Roman" panose="02020603050405020304" pitchFamily="18" charset="0"/>
              </a:rPr>
              <a:t>susipažįsta su pasakų pasauliu, kai tik pradeda kalbėti. Pasakos moko išreikšti savo jausmus, įvardinti ir suprasti. </a:t>
            </a:r>
            <a:r>
              <a:rPr lang="lt-LT" sz="2400" dirty="0" smtClean="0">
                <a:latin typeface="Times New Roman" panose="02020603050405020304" pitchFamily="18" charset="0"/>
                <a:cs typeface="Times New Roman" panose="02020603050405020304" pitchFamily="18" charset="0"/>
              </a:rPr>
              <a:t>Klausydamiesi </a:t>
            </a:r>
            <a:r>
              <a:rPr lang="lt-LT" sz="2400" dirty="0">
                <a:latin typeface="Times New Roman" panose="02020603050405020304" pitchFamily="18" charset="0"/>
                <a:cs typeface="Times New Roman" panose="02020603050405020304" pitchFamily="18" charset="0"/>
              </a:rPr>
              <a:t>pasakų, jas kurdami ar vaidindami vaikai iš naujo gyvena savo mėgstamo personažo gyvenimą. Pasakos daro įtaką visam vaiko ugdymui ir </a:t>
            </a:r>
            <a:r>
              <a:rPr lang="lt-LT" sz="2400" dirty="0" smtClean="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asmenybės raidai: vaizduotei, </a:t>
            </a:r>
            <a:r>
              <a:rPr lang="lt-LT" sz="2400" dirty="0" smtClean="0">
                <a:latin typeface="Times New Roman" panose="02020603050405020304" pitchFamily="18" charset="0"/>
                <a:cs typeface="Times New Roman" panose="02020603050405020304" pitchFamily="18" charset="0"/>
              </a:rPr>
              <a:t>smalsumui, </a:t>
            </a:r>
            <a:r>
              <a:rPr lang="lt-LT" sz="2400" dirty="0">
                <a:latin typeface="Times New Roman" panose="02020603050405020304" pitchFamily="18" charset="0"/>
                <a:cs typeface="Times New Roman" panose="02020603050405020304" pitchFamily="18" charset="0"/>
              </a:rPr>
              <a:t>ugdo kalbą, plečia žodyną, nustato dialogo </a:t>
            </a:r>
            <a:r>
              <a:rPr lang="lt-LT" sz="2400" dirty="0" smtClean="0">
                <a:latin typeface="Times New Roman" panose="02020603050405020304" pitchFamily="18" charset="0"/>
                <a:cs typeface="Times New Roman" panose="02020603050405020304" pitchFamily="18" charset="0"/>
              </a:rPr>
              <a:t>pagrindus, </a:t>
            </a:r>
            <a:r>
              <a:rPr lang="lt-LT" sz="2400" dirty="0">
                <a:latin typeface="Times New Roman" panose="02020603050405020304" pitchFamily="18" charset="0"/>
                <a:cs typeface="Times New Roman" panose="02020603050405020304" pitchFamily="18" charset="0"/>
              </a:rPr>
              <a:t>padeda jiems geriau suprasti save ir kitus, pajusti ne tik savo, bet ir kitų norus ir emocijas. </a:t>
            </a:r>
            <a:r>
              <a:rPr lang="lt-LT" sz="2400" dirty="0" smtClean="0">
                <a:latin typeface="Times New Roman" panose="02020603050405020304" pitchFamily="18" charset="0"/>
                <a:cs typeface="Times New Roman" panose="02020603050405020304" pitchFamily="18" charset="0"/>
              </a:rPr>
              <a:t>Šiuolaikiniams </a:t>
            </a:r>
            <a:r>
              <a:rPr lang="lt-LT" sz="2400" dirty="0">
                <a:latin typeface="Times New Roman" panose="02020603050405020304" pitchFamily="18" charset="0"/>
                <a:cs typeface="Times New Roman" panose="02020603050405020304" pitchFamily="18" charset="0"/>
              </a:rPr>
              <a:t>vaikams nepakanka tik klausytis skaitomų pasakų, jie trokšta aktyvios veiklos, kuri skatintų tyrinėti, kūrybiškai veikti. Dabartiniai vaikai yra žingeidūs, smalsūs, trokštantys veiklos, veiksmo, judėjimo ir sudominimo. Šio kūrybinio projekto metu,  </a:t>
            </a:r>
            <a:r>
              <a:rPr lang="lt-LT" sz="2400" dirty="0" smtClean="0">
                <a:latin typeface="Times New Roman" panose="02020603050405020304" pitchFamily="18" charset="0"/>
                <a:cs typeface="Times New Roman" panose="02020603050405020304" pitchFamily="18" charset="0"/>
              </a:rPr>
              <a:t>siekiau, </a:t>
            </a:r>
            <a:r>
              <a:rPr lang="lt-LT" sz="2400" dirty="0">
                <a:latin typeface="Times New Roman" panose="02020603050405020304" pitchFamily="18" charset="0"/>
                <a:cs typeface="Times New Roman" panose="02020603050405020304" pitchFamily="18" charset="0"/>
              </a:rPr>
              <a:t>kad kiekviena veikla būtų įvairi, sudominanti ir skatinanti  fantazuoti, įtraukianti kiekvieną vaiką kaip veikėją. </a:t>
            </a:r>
          </a:p>
          <a:p>
            <a:endParaRPr lang="lt-LT" dirty="0"/>
          </a:p>
          <a:p>
            <a:pPr marL="45720" indent="0" rtl="0">
              <a:buNone/>
            </a:pPr>
            <a:endParaRPr lang="lt-LT" dirty="0"/>
          </a:p>
        </p:txBody>
      </p:sp>
    </p:spTree>
    <p:extLst>
      <p:ext uri="{BB962C8B-B14F-4D97-AF65-F5344CB8AC3E}">
        <p14:creationId xmlns:p14="http://schemas.microsoft.com/office/powerpoint/2010/main" val="208392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2072640" y="217714"/>
            <a:ext cx="8908869" cy="1254035"/>
          </a:xfrm>
        </p:spPr>
        <p:txBody>
          <a:bodyPr rtlCol="0">
            <a:normAutofit fontScale="90000"/>
          </a:bodyPr>
          <a:lstStyle/>
          <a:p>
            <a:pPr algn="just">
              <a:lnSpc>
                <a:spcPct val="100000"/>
              </a:lnSpc>
            </a:pPr>
            <a:r>
              <a:rPr lang="lt-LT" sz="2400" dirty="0" smtClean="0">
                <a:latin typeface="Times New Roman" panose="02020603050405020304" pitchFamily="18" charset="0"/>
                <a:cs typeface="Times New Roman" panose="02020603050405020304" pitchFamily="18" charset="0"/>
              </a:rPr>
              <a:t/>
            </a:r>
            <a:br>
              <a:rPr lang="lt-LT" sz="2400" dirty="0" smtClean="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smtClean="0">
                <a:latin typeface="Times New Roman" panose="02020603050405020304" pitchFamily="18" charset="0"/>
                <a:cs typeface="Times New Roman" panose="02020603050405020304" pitchFamily="18" charset="0"/>
              </a:rPr>
              <a:t/>
            </a:r>
            <a:br>
              <a:rPr lang="lt-LT" sz="2400" dirty="0" smtClean="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smtClean="0">
                <a:latin typeface="Times New Roman" panose="02020603050405020304" pitchFamily="18" charset="0"/>
                <a:cs typeface="Times New Roman" panose="02020603050405020304" pitchFamily="18" charset="0"/>
              </a:rPr>
              <a:t>Pirmoji </a:t>
            </a:r>
            <a:r>
              <a:rPr lang="lt-LT" sz="2400" dirty="0">
                <a:latin typeface="Times New Roman" panose="02020603050405020304" pitchFamily="18" charset="0"/>
                <a:cs typeface="Times New Roman" panose="02020603050405020304" pitchFamily="18" charset="0"/>
              </a:rPr>
              <a:t>mūsų pasaka – ukrainiečių liaudies pasaka „Stebuklinga pirštinė“. </a:t>
            </a:r>
            <a:r>
              <a:rPr lang="lt-LT" sz="2400" dirty="0" smtClean="0">
                <a:latin typeface="Times New Roman" panose="02020603050405020304" pitchFamily="18" charset="0"/>
                <a:cs typeface="Times New Roman" panose="02020603050405020304" pitchFamily="18" charset="0"/>
              </a:rPr>
              <a:t/>
            </a:r>
            <a:br>
              <a:rPr lang="lt-LT" sz="2400" dirty="0" smtClean="0">
                <a:latin typeface="Times New Roman" panose="02020603050405020304" pitchFamily="18" charset="0"/>
                <a:cs typeface="Times New Roman" panose="02020603050405020304" pitchFamily="18" charset="0"/>
              </a:rPr>
            </a:br>
            <a:r>
              <a:rPr lang="lt-LT" sz="2400" dirty="0" smtClean="0">
                <a:latin typeface="Times New Roman" panose="02020603050405020304" pitchFamily="18" charset="0"/>
                <a:cs typeface="Times New Roman" panose="02020603050405020304" pitchFamily="18" charset="0"/>
              </a:rPr>
              <a:t>Skaitėme  pasaką,  atlikome užduotis, reikalaujančias pasakos analizės, lavinome smulkiąją motoriką ir foneminę klausą.</a:t>
            </a:r>
            <a:r>
              <a:rPr lang="lt-LT" dirty="0" smtClean="0"/>
              <a:t> </a:t>
            </a:r>
            <a:endParaRPr lang="lt-LT" sz="2400" dirty="0">
              <a:latin typeface="Times New Roman" panose="02020603050405020304" pitchFamily="18" charset="0"/>
              <a:cs typeface="Times New Roman" panose="02020603050405020304" pitchFamily="18" charset="0"/>
            </a:endParaRPr>
          </a:p>
        </p:txBody>
      </p:sp>
      <p:pic>
        <p:nvPicPr>
          <p:cNvPr id="5" name="Turinio vietos rezervavimo ženklas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08214" y="1600200"/>
            <a:ext cx="4166460" cy="4114800"/>
          </a:xfrm>
        </p:spPr>
      </p:pic>
      <p:pic>
        <p:nvPicPr>
          <p:cNvPr id="6" name="Turinio vietos rezervavimo ženklas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027817" y="1600200"/>
            <a:ext cx="3810046" cy="4114800"/>
          </a:xfrm>
        </p:spPr>
      </p:pic>
    </p:spTree>
    <p:extLst>
      <p:ext uri="{BB962C8B-B14F-4D97-AF65-F5344CB8AC3E}">
        <p14:creationId xmlns:p14="http://schemas.microsoft.com/office/powerpoint/2010/main" val="17020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08213" y="-191589"/>
            <a:ext cx="9043261" cy="95795"/>
          </a:xfrm>
        </p:spPr>
        <p:txBody>
          <a:bodyPr>
            <a:normAutofit fontScale="90000"/>
          </a:bodyPr>
          <a:lstStyle/>
          <a:p>
            <a:endParaRPr lang="lt-LT" dirty="0"/>
          </a:p>
        </p:txBody>
      </p:sp>
      <p:pic>
        <p:nvPicPr>
          <p:cNvPr id="5" name="Turinio vietos rezervavimo ženklas 4" descr="C:\Users\Vartotojas\Desktop\Seku seku pasaką.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0291" y="870857"/>
            <a:ext cx="3327844" cy="4844143"/>
          </a:xfrm>
          <a:prstGeom prst="rect">
            <a:avLst/>
          </a:prstGeom>
          <a:noFill/>
          <a:ln>
            <a:noFill/>
          </a:ln>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79474" y="1505216"/>
            <a:ext cx="4901339" cy="3791923"/>
          </a:xfrm>
          <a:prstGeom prst="rect">
            <a:avLst/>
          </a:prstGeom>
        </p:spPr>
      </p:pic>
    </p:spTree>
    <p:extLst>
      <p:ext uri="{BB962C8B-B14F-4D97-AF65-F5344CB8AC3E}">
        <p14:creationId xmlns:p14="http://schemas.microsoft.com/office/powerpoint/2010/main" val="253799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08213" y="304800"/>
            <a:ext cx="9372600" cy="1402080"/>
          </a:xfrm>
        </p:spPr>
        <p:txBody>
          <a:bodyPr>
            <a:normAutofit/>
          </a:bodyPr>
          <a:lstStyle/>
          <a:p>
            <a:pPr lvl="0"/>
            <a:r>
              <a:rPr lang="lt-LT" sz="2000" dirty="0" smtClean="0">
                <a:latin typeface="Times New Roman" panose="02020603050405020304" pitchFamily="18" charset="0"/>
                <a:cs typeface="Times New Roman" panose="02020603050405020304" pitchFamily="18" charset="0"/>
              </a:rPr>
              <a:t>Antrąją savaitę pradėjome su pasakomis „</a:t>
            </a:r>
            <a:r>
              <a:rPr lang="lt-LT" sz="2000" dirty="0" err="1" smtClean="0">
                <a:latin typeface="Times New Roman" panose="02020603050405020304" pitchFamily="18" charset="0"/>
                <a:cs typeface="Times New Roman" panose="02020603050405020304" pitchFamily="18" charset="0"/>
              </a:rPr>
              <a:t>Raudonkepuraitė</a:t>
            </a:r>
            <a:r>
              <a:rPr lang="lt-LT" sz="2000" dirty="0" smtClean="0">
                <a:latin typeface="Times New Roman" panose="02020603050405020304" pitchFamily="18" charset="0"/>
                <a:cs typeface="Times New Roman" panose="02020603050405020304" pitchFamily="18" charset="0"/>
              </a:rPr>
              <a:t>“ ir  „Ropė“. </a:t>
            </a: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lt-LT" sz="2000" dirty="0" smtClean="0">
                <a:latin typeface="Times New Roman" panose="02020603050405020304" pitchFamily="18" charset="0"/>
                <a:cs typeface="Times New Roman" panose="02020603050405020304" pitchFamily="18" charset="0"/>
              </a:rPr>
              <a:t>Kartu sekėme pasakas, aptarėme personažus, atlikome pirštukų mankštelę, ypatingą dėmesį skyrėme gramatiniam kalbos taisyklingumui. </a:t>
            </a: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244634" y="1733006"/>
            <a:ext cx="4114800" cy="3849188"/>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08813" y="1600200"/>
            <a:ext cx="4572000" cy="3973286"/>
          </a:xfrm>
        </p:spPr>
      </p:pic>
    </p:spTree>
    <p:extLst>
      <p:ext uri="{BB962C8B-B14F-4D97-AF65-F5344CB8AC3E}">
        <p14:creationId xmlns:p14="http://schemas.microsoft.com/office/powerpoint/2010/main" val="2542656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08213" y="-322217"/>
            <a:ext cx="8947467" cy="261257"/>
          </a:xfrm>
        </p:spPr>
        <p:txBody>
          <a:bodyPr>
            <a:normAutofit fontScale="90000"/>
          </a:bodyPr>
          <a:lstStyle/>
          <a:p>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7383484" y="1347062"/>
            <a:ext cx="5332413" cy="3561806"/>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264330" y="950619"/>
            <a:ext cx="5332413" cy="3744684"/>
          </a:xfrm>
        </p:spPr>
      </p:pic>
      <p:pic>
        <p:nvPicPr>
          <p:cNvPr id="7" name="Paveikslėli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1406" y="683624"/>
            <a:ext cx="4781008" cy="3727270"/>
          </a:xfrm>
          <a:prstGeom prst="rect">
            <a:avLst/>
          </a:prstGeom>
        </p:spPr>
      </p:pic>
    </p:spTree>
    <p:extLst>
      <p:ext uri="{BB962C8B-B14F-4D97-AF65-F5344CB8AC3E}">
        <p14:creationId xmlns:p14="http://schemas.microsoft.com/office/powerpoint/2010/main" val="49973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08213" y="-45719"/>
            <a:ext cx="9372600" cy="45719"/>
          </a:xfrm>
        </p:spPr>
        <p:txBody>
          <a:bodyPr>
            <a:normAutofit fontScale="90000"/>
          </a:bodyPr>
          <a:lstStyle/>
          <a:p>
            <a:endParaRPr lang="lt-LT" dirty="0"/>
          </a:p>
        </p:txBody>
      </p:sp>
      <p:pic>
        <p:nvPicPr>
          <p:cNvPr id="5" name="Turinio vietos rezervavimo ženklas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8213" y="653143"/>
            <a:ext cx="4572000" cy="4751436"/>
          </a:xfrm>
        </p:spPr>
      </p:pic>
      <p:pic>
        <p:nvPicPr>
          <p:cNvPr id="6" name="Turinio vietos rezervavimo ženklas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8813" y="653143"/>
            <a:ext cx="4572000" cy="4709973"/>
          </a:xfrm>
        </p:spPr>
      </p:pic>
    </p:spTree>
    <p:extLst>
      <p:ext uri="{BB962C8B-B14F-4D97-AF65-F5344CB8AC3E}">
        <p14:creationId xmlns:p14="http://schemas.microsoft.com/office/powerpoint/2010/main" val="3926674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Žaidžiantys vaikai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5_TF03461883" id="{07855847-38F9-4518-846E-7714E31F4ED0}" vid="{EE7832C2-CC0F-44E4-BC94-608279DCC10E}"/>
    </a:ext>
  </a:extLst>
</a:theme>
</file>

<file path=ppt/theme/theme2.xml><?xml version="1.0" encoding="utf-8"?>
<a:theme xmlns:a="http://schemas.openxmlformats.org/drawingml/2006/main" name="„Office“ te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Žaidžiantys vaikai, mokomosios pateikties dizainas (animacinė iliustracija, plačiaekranis)</Template>
  <TotalTime>251</TotalTime>
  <Words>510</Words>
  <Application>Microsoft Office PowerPoint</Application>
  <PresentationFormat>Plačiaekranė</PresentationFormat>
  <Paragraphs>33</Paragraphs>
  <Slides>20</Slides>
  <Notes>5</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20</vt:i4>
      </vt:variant>
    </vt:vector>
  </HeadingPairs>
  <TitlesOfParts>
    <vt:vector size="24" baseType="lpstr">
      <vt:lpstr>Euphemia</vt:lpstr>
      <vt:lpstr>Times New Roman</vt:lpstr>
      <vt:lpstr>Wingdings</vt:lpstr>
      <vt:lpstr>Žaidžiantys vaikai 16 x 9</vt:lpstr>
      <vt:lpstr>Klaipėdos lopšelis – darželis „Pušaitė“</vt:lpstr>
      <vt:lpstr>-    Projekto trukmė 2021-04 mėnuo.</vt:lpstr>
      <vt:lpstr>Projekto tikslas: - ugdyti rišliąją kalbą, skatinti meninę raišką mokantis inscenizuoti,   iliustruoti ir sekti pasakas. </vt:lpstr>
      <vt:lpstr>PROJEKTO AKTUALUMAS </vt:lpstr>
      <vt:lpstr>    Pirmoji mūsų pasaka – ukrainiečių liaudies pasaka „Stebuklinga pirštinė“.  Skaitėme  pasaką,  atlikome užduotis, reikalaujančias pasakos analizės, lavinome smulkiąją motoriką ir foneminę klausą. </vt:lpstr>
      <vt:lpstr>„PowerPoint“ pateiktis</vt:lpstr>
      <vt:lpstr>Antrąją savaitę pradėjome su pasakomis „Raudonkepuraitė“ ir  „Ropė“.  Kartu sekėme pasakas, aptarėme personažus, atlikome pirštukų mankštelę, ypatingą dėmesį skyrėme gramatiniam kalbos taisyklingumui.  </vt:lpstr>
      <vt:lpstr>„PowerPoint“ pateiktis</vt:lpstr>
      <vt:lpstr>„PowerPoint“ pateiktis</vt:lpstr>
      <vt:lpstr>Trečioji projekto savaitė prasidėjo su pasakomis, kurias reikia sudėti pagal įvykių seką ir eiliškumą.  Kortelių pagalba dėliojome pasakas, pagal schemą jas sekėme. </vt:lpstr>
      <vt:lpstr>„PowerPoint“ pateiktis</vt:lpstr>
      <vt:lpstr>Ketvirtąją projekto savaitę balsavome ir rinkome pačią mėgstamiausią grupės pasaką. Grupės „Ežiukai“ mėgstamiausia pasaka buvo išrinkta pasaka ,,Trys paršiukai“. Vaikučiai inscenizavo šią pasaką naudodami savo sukurtus pasakų personažus. Inscenizuojant pasaką ,,Trys paršiukai“ visi stengėsi balso intonacija, kūno judesiais perteikti pasirinktą personažą. Pasitelkiant STEAM inžinerinius metodus, vaikai statė, kūrė, konstravo namelius iš įvairių priemonių: kaladėlių, lego bei gamtinės medžiagos. Konstruodami, kurdami kartu vaikai mokėsi dirbti komandoje ir draugiškai sutarti. Džiugu buvo stebėti, kaip pasakos kūrimas ir improvizacijos skatina mažųjų vaizduotę, kūrybiškumą bei lavina kalbą. </vt:lpstr>
      <vt:lpstr>„PowerPoint“ pateiktis</vt:lpstr>
      <vt:lpstr>„PowerPoint“ pateiktis</vt:lpstr>
      <vt:lpstr>„PowerPoint“ pateiktis</vt:lpstr>
      <vt:lpstr>„PowerPoint“ pateiktis</vt:lpstr>
      <vt:lpstr>„PowerPoint“ pateiktis</vt:lpstr>
      <vt:lpstr>Idėja integruoti STEAM veiklas į pasakų kūrimo procesą buvo įgyvendinta. Vaikai patyrė daug teigiamų emocinių reakcijų: susidomėjimo, nuostabos, žingeidumo, pasiekto rezultato džiaugsmo, bendrystės vienų su kitais jausmo. Tai paskatino vaikus daugiau domėtis, klausinėti, pasakoti apie patirtus įspūdžius.  Daug kūrybinių pastangų vaikams prireikė statant namelius iš įvairių detalių. Smulkios detalės, bei kitokios konstrukcijos (pagaliukai + plastilinas) reikalauja didesnio vaikų susikaupimo, sensorinių sugebėjimų. Po projekto, su vaikais sutarėme, kad jie galės tęsti kūrybinį procesą, sugalvodami vis naujų pasakėlių ir jas paįvairindami bandymais, eksperimentais, statinių konstravimu.  </vt:lpstr>
      <vt:lpstr>Kūrybinis projektas „Seku, seku pasaką“ pateisino visus keltus lūkesčius: veiklos buvo inovatyvios, kūrybingos, atitinkančios šiuolaikinio vaiko poreikius, o svarbiausia – vaikai buvo aktyvūs projekto dalyviai.  </vt:lpstr>
      <vt:lpstr>„PowerPoint“ pateiktis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Klaipėdos lopšelis – darželis „Pušaitė“</dc:title>
  <dc:creator>Vartotojas</dc:creator>
  <cp:lastModifiedBy>„Microsoft“ abonementas</cp:lastModifiedBy>
  <cp:revision>23</cp:revision>
  <dcterms:created xsi:type="dcterms:W3CDTF">2021-09-19T15:28:16Z</dcterms:created>
  <dcterms:modified xsi:type="dcterms:W3CDTF">2021-11-25T13:29:18Z</dcterms:modified>
</cp:coreProperties>
</file>