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charts/style4.xml" ContentType="application/vnd.ms-office.chartstyle+xml"/>
  <Override PartName="/ppt/charts/style3.xml" ContentType="application/vnd.ms-office.chartstyl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Override PartName="/ppt/notesSlides/notesSlide8.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1"/>
  </p:notesMasterIdLst>
  <p:handoutMasterIdLst>
    <p:handoutMasterId r:id="rId22"/>
  </p:handoutMasterIdLst>
  <p:sldIdLst>
    <p:sldId id="256" r:id="rId3"/>
    <p:sldId id="272" r:id="rId4"/>
    <p:sldId id="276" r:id="rId5"/>
    <p:sldId id="277" r:id="rId6"/>
    <p:sldId id="278" r:id="rId7"/>
    <p:sldId id="284" r:id="rId8"/>
    <p:sldId id="288" r:id="rId9"/>
    <p:sldId id="281" r:id="rId10"/>
    <p:sldId id="290" r:id="rId11"/>
    <p:sldId id="289" r:id="rId12"/>
    <p:sldId id="291" r:id="rId13"/>
    <p:sldId id="286" r:id="rId14"/>
    <p:sldId id="292" r:id="rId15"/>
    <p:sldId id="287" r:id="rId16"/>
    <p:sldId id="294" r:id="rId17"/>
    <p:sldId id="293" r:id="rId18"/>
    <p:sldId id="280"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C00"/>
    <a:srgbClr val="FFCCCC"/>
    <a:srgbClr val="CC3399"/>
    <a:srgbClr val="FFCC99"/>
    <a:srgbClr val="800080"/>
    <a:srgbClr val="FF9966"/>
    <a:srgbClr val="9900CC"/>
    <a:srgbClr val="6600CC"/>
    <a:srgbClr val="FF6699"/>
    <a:srgbClr val="CC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4622" autoAdjust="0"/>
  </p:normalViewPr>
  <p:slideViewPr>
    <p:cSldViewPr snapToGrid="0" snapToObjects="1">
      <p:cViewPr varScale="1">
        <p:scale>
          <a:sx n="79" d="100"/>
          <a:sy n="79" d="100"/>
        </p:scale>
        <p:origin x="-108" y="-2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_Worksheet7.xlsx"/></Relationships>
</file>

<file path=ppt/charts/chart1.xml><?xml version="1.0" encoding="utf-8"?>
<c:chartSpace xmlns:c="http://schemas.openxmlformats.org/drawingml/2006/chart" xmlns:a="http://schemas.openxmlformats.org/drawingml/2006/main" xmlns:r="http://schemas.openxmlformats.org/officeDocument/2006/relationships">
  <c:lang val="lt-LT"/>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Lapas1!$B$1</c:f>
              <c:strCache>
                <c:ptCount val="1"/>
                <c:pt idx="0">
                  <c:v>Nepasitikrinusių sveikatą vaikų dalis</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dLbls>
            <c:dLbl>
              <c:idx val="0"/>
              <c:layout>
                <c:manualLayout>
                  <c:x val="-2.6562499999999996E-2"/>
                  <c:y val="-6.328124610720689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E16-4D1E-8E3B-B44076577044}"/>
                </c:ext>
              </c:extLst>
            </c:dLbl>
            <c:dLbl>
              <c:idx val="1"/>
              <c:layout>
                <c:manualLayout>
                  <c:x val="-1.093750000000006E-2"/>
                  <c:y val="-6.0937496251384352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lt-LT"/>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2"/>
                <c:pt idx="0">
                  <c:v>Dantų ir žandikaulių būklės įvertinimo pažymėjimas</c:v>
                </c:pt>
                <c:pt idx="1">
                  <c:v>Mokinio sveikatos pažymėjimas</c:v>
                </c:pt>
              </c:strCache>
            </c:strRef>
          </c:cat>
          <c:val>
            <c:numRef>
              <c:f>Lapas1!$B$2:$B$4</c:f>
              <c:numCache>
                <c:formatCode>General</c:formatCode>
                <c:ptCount val="3"/>
                <c:pt idx="0">
                  <c:v>1.6</c:v>
                </c:pt>
                <c:pt idx="1">
                  <c:v>0</c:v>
                </c:pt>
              </c:numCache>
            </c:numRef>
          </c:val>
          <c:extLst xmlns:c16r2="http://schemas.microsoft.com/office/drawing/2015/06/chart">
            <c:ext xmlns:c16="http://schemas.microsoft.com/office/drawing/2014/chart" uri="{C3380CC4-5D6E-409C-BE32-E72D297353CC}">
              <c16:uniqueId val="{00000000-EE16-4D1E-8E3B-B44076577044}"/>
            </c:ext>
          </c:extLst>
        </c:ser>
        <c:ser>
          <c:idx val="1"/>
          <c:order val="1"/>
          <c:tx>
            <c:strRef>
              <c:f>Lapas1!$C$1</c:f>
              <c:strCache>
                <c:ptCount val="1"/>
                <c:pt idx="0">
                  <c:v>Pasitikrinusių sveikatą vaikų dalis</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dPt>
            <c:idx val="1"/>
            <c:spPr>
              <a:solidFill>
                <a:srgbClr val="CC3399"/>
              </a:solidFill>
              <a:ln w="9525" cap="flat" cmpd="sng" algn="ctr">
                <a:solidFill>
                  <a:schemeClr val="accent2">
                    <a:shade val="95000"/>
                  </a:schemeClr>
                </a:solidFill>
                <a:round/>
              </a:ln>
              <a:effectLst/>
              <a:sp3d contourW="9525">
                <a:contourClr>
                  <a:schemeClr val="accent2">
                    <a:shade val="95000"/>
                  </a:schemeClr>
                </a:contourClr>
              </a:sp3d>
            </c:spPr>
            <c:extLst xmlns:c16r2="http://schemas.microsoft.com/office/drawing/2015/06/chart">
              <c:ext xmlns:c16="http://schemas.microsoft.com/office/drawing/2014/chart" uri="{C3380CC4-5D6E-409C-BE32-E72D297353CC}">
                <c16:uniqueId val="{00000004-EE16-4D1E-8E3B-B44076577044}"/>
              </c:ext>
            </c:extLst>
          </c:dPt>
          <c:dLbls>
            <c:dLbl>
              <c:idx val="0"/>
              <c:layout>
                <c:manualLayout>
                  <c:x val="-9.3750000000000056E-2"/>
                  <c:y val="-2.3437498558224759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E16-4D1E-8E3B-B44076577044}"/>
                </c:ext>
              </c:extLst>
            </c:dLbl>
            <c:dLbl>
              <c:idx val="1"/>
              <c:layout>
                <c:manualLayout>
                  <c:x val="-6.2500000000000014E-2"/>
                  <c:y val="-3.5156247837337132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lt-LT"/>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2"/>
                <c:pt idx="0">
                  <c:v>Dantų ir žandikaulių būklės įvertinimo pažymėjimas</c:v>
                </c:pt>
                <c:pt idx="1">
                  <c:v>Mokinio sveikatos pažymėjimas</c:v>
                </c:pt>
              </c:strCache>
            </c:strRef>
          </c:cat>
          <c:val>
            <c:numRef>
              <c:f>Lapas1!$C$2:$C$4</c:f>
              <c:numCache>
                <c:formatCode>General</c:formatCode>
                <c:ptCount val="3"/>
                <c:pt idx="0">
                  <c:v>98.4</c:v>
                </c:pt>
                <c:pt idx="1">
                  <c:v>100</c:v>
                </c:pt>
              </c:numCache>
            </c:numRef>
          </c:val>
          <c:extLst xmlns:c16r2="http://schemas.microsoft.com/office/drawing/2015/06/chart">
            <c:ext xmlns:c16="http://schemas.microsoft.com/office/drawing/2014/chart" uri="{C3380CC4-5D6E-409C-BE32-E72D297353CC}">
              <c16:uniqueId val="{00000001-EE16-4D1E-8E3B-B44076577044}"/>
            </c:ext>
          </c:extLst>
        </c:ser>
        <c:dLbls>
          <c:showVal val="1"/>
        </c:dLbls>
        <c:shape val="box"/>
        <c:axId val="61968384"/>
        <c:axId val="61969920"/>
        <c:axId val="0"/>
      </c:bar3DChart>
      <c:catAx>
        <c:axId val="61968384"/>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61969920"/>
        <c:crosses val="autoZero"/>
        <c:auto val="1"/>
        <c:lblAlgn val="ctr"/>
        <c:lblOffset val="100"/>
      </c:catAx>
      <c:valAx>
        <c:axId val="6196992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lt-LT"/>
          </a:p>
        </c:txPr>
        <c:crossAx val="61968384"/>
        <c:crosses val="autoZero"/>
        <c:crossBetween val="between"/>
      </c:valAx>
      <c:spPr>
        <a:noFill/>
        <a:ln>
          <a:noFill/>
        </a:ln>
        <a:effectLst/>
      </c:spPr>
    </c:plotArea>
    <c:legend>
      <c:legendPos val="b"/>
      <c:layout>
        <c:manualLayout>
          <c:xMode val="edge"/>
          <c:yMode val="edge"/>
          <c:x val="0.6816484579262263"/>
          <c:y val="0.18590568492214046"/>
          <c:w val="0.1967331828093801"/>
          <c:h val="0.42503183901132885"/>
        </c:manualLayout>
      </c:layout>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lt-LT"/>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48342411360966908"/>
          <c:y val="2.6233041065964788E-2"/>
          <c:w val="0.46598856882473993"/>
          <c:h val="0.88648067468723757"/>
        </c:manualLayout>
      </c:layout>
      <c:bar3DChart>
        <c:barDir val="bar"/>
        <c:grouping val="clustered"/>
        <c:ser>
          <c:idx val="0"/>
          <c:order val="0"/>
          <c:tx>
            <c:strRef>
              <c:f>Lapas1!$B$1</c:f>
              <c:strCache>
                <c:ptCount val="1"/>
                <c:pt idx="0">
                  <c:v>1 seka</c:v>
                </c:pt>
              </c:strCache>
            </c:strRef>
          </c:tx>
          <c:spPr>
            <a:solidFill>
              <a:schemeClr val="accent1"/>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Lapas1!$B$2:$B$5</c:f>
              <c:numCache>
                <c:formatCode>General</c:formatCode>
                <c:ptCount val="4"/>
              </c:numCache>
            </c:numRef>
          </c:val>
          <c:extLst xmlns:c16r2="http://schemas.microsoft.com/office/drawing/2015/06/chart">
            <c:ext xmlns:c16="http://schemas.microsoft.com/office/drawing/2014/chart" uri="{C3380CC4-5D6E-409C-BE32-E72D297353CC}">
              <c16:uniqueId val="{00000000-0D8C-49B9-A70B-F90FB4533020}"/>
            </c:ext>
          </c:extLst>
        </c:ser>
        <c:ser>
          <c:idx val="1"/>
          <c:order val="1"/>
          <c:tx>
            <c:strRef>
              <c:f>Lapas1!$C$1</c:f>
              <c:strCache>
                <c:ptCount val="1"/>
                <c:pt idx="0">
                  <c:v>2 seka</c:v>
                </c:pt>
              </c:strCache>
            </c:strRef>
          </c:tx>
          <c:spPr>
            <a:solidFill>
              <a:schemeClr val="accent2"/>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Lapas1!$C$2:$C$5</c:f>
              <c:numCache>
                <c:formatCode>General</c:formatCode>
                <c:ptCount val="4"/>
              </c:numCache>
            </c:numRef>
          </c:val>
          <c:extLst xmlns:c16r2="http://schemas.microsoft.com/office/drawing/2015/06/chart">
            <c:ext xmlns:c16="http://schemas.microsoft.com/office/drawing/2014/chart" uri="{C3380CC4-5D6E-409C-BE32-E72D297353CC}">
              <c16:uniqueId val="{00000001-0D8C-49B9-A70B-F90FB4533020}"/>
            </c:ext>
          </c:extLst>
        </c:ser>
        <c:ser>
          <c:idx val="2"/>
          <c:order val="2"/>
          <c:tx>
            <c:strRef>
              <c:f>Lapas1!$D$1</c:f>
              <c:strCache>
                <c:ptCount val="1"/>
                <c:pt idx="0">
                  <c:v>3 seka</c:v>
                </c:pt>
              </c:strCache>
            </c:strRef>
          </c:tx>
          <c:spPr>
            <a:solidFill>
              <a:srgbClr val="FFCC99"/>
            </a:solidFill>
            <a:ln>
              <a:noFill/>
            </a:ln>
            <a:effectLst/>
            <a:sp3d/>
          </c:spPr>
          <c:dLbls>
            <c:dLbl>
              <c:idx val="0"/>
              <c:layout>
                <c:manualLayout>
                  <c:x val="1.1256053887885311E-3"/>
                  <c:y val="-0.14689823104538793"/>
                </c:manualLayout>
              </c:layout>
              <c:spPr>
                <a:noFill/>
                <a:ln>
                  <a:noFill/>
                </a:ln>
                <a:effectLst/>
              </c:spPr>
              <c:txPr>
                <a:bodyPr rot="0" spcFirstLastPara="1" vertOverflow="ellipsis" vert="horz" wrap="square" lIns="38100" tIns="19050" rIns="38100" bIns="19050" anchor="ctr" anchorCtr="1">
                  <a:noAutofit/>
                </a:bodyPr>
                <a:lstStyle/>
                <a:p>
                  <a:pPr>
                    <a:defRPr sz="2300"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15:layout>
                    <c:manualLayout>
                      <c:w val="7.7753384559092573E-2"/>
                      <c:h val="0.14794750412428351"/>
                    </c:manualLayout>
                  </c15:layout>
                </c:ext>
                <c:ext xmlns:c16="http://schemas.microsoft.com/office/drawing/2014/chart" uri="{C3380CC4-5D6E-409C-BE32-E72D297353CC}">
                  <c16:uniqueId val="{00000006-0D8C-49B9-A70B-F90FB4533020}"/>
                </c:ext>
              </c:extLst>
            </c:dLbl>
            <c:dLbl>
              <c:idx val="1"/>
              <c:layout>
                <c:manualLayout>
                  <c:x val="1.3721185510428103E-2"/>
                  <c:y val="-1.573909618343441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D8C-49B9-A70B-F90FB4533020}"/>
                </c:ext>
              </c:extLst>
            </c:dLbl>
            <c:dLbl>
              <c:idx val="2"/>
              <c:layout>
                <c:manualLayout>
                  <c:x val="1.3721185510428103E-2"/>
                  <c:y val="-5.7709916064350185E-2"/>
                </c:manualLayout>
              </c:layout>
              <c:spPr>
                <a:noFill/>
                <a:ln>
                  <a:noFill/>
                </a:ln>
                <a:effectLst/>
              </c:spPr>
              <c:txPr>
                <a:bodyPr rot="0" spcFirstLastPara="1" vertOverflow="ellipsis" vert="horz" wrap="square" lIns="38100" tIns="19050" rIns="38100" bIns="19050" anchor="ctr" anchorCtr="1">
                  <a:noAutofit/>
                </a:bodyPr>
                <a:lstStyle/>
                <a:p>
                  <a:pPr>
                    <a:defRPr sz="2300"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15:layout>
                    <c:manualLayout>
                      <c:w val="6.6319063300402492E-2"/>
                      <c:h val="8.4991119390545836E-2"/>
                    </c:manualLayout>
                  </c15:layout>
                </c:ext>
                <c:ext xmlns:c16="http://schemas.microsoft.com/office/drawing/2014/chart" uri="{C3380CC4-5D6E-409C-BE32-E72D297353CC}">
                  <c16:uniqueId val="{00000004-0D8C-49B9-A70B-F90FB4533020}"/>
                </c:ext>
              </c:extLst>
            </c:dLbl>
            <c:dLbl>
              <c:idx val="3"/>
              <c:layout>
                <c:manualLayout>
                  <c:x val="1.6008049762166122E-2"/>
                  <c:y val="-1.2022781807477693E-1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D8C-49B9-A70B-F90FB4533020}"/>
                </c:ext>
              </c:extLst>
            </c:dLbl>
            <c:spPr>
              <a:noFill/>
              <a:ln>
                <a:noFill/>
              </a:ln>
              <a:effectLst/>
            </c:spPr>
            <c:txPr>
              <a:bodyPr rot="0" spcFirstLastPara="1" vertOverflow="ellipsis" vert="horz" wrap="square" lIns="38100" tIns="19050" rIns="38100" bIns="19050" anchor="ctr" anchorCtr="1">
                <a:spAutoFit/>
              </a:bodyPr>
              <a:lstStyle/>
              <a:p>
                <a:pPr>
                  <a:defRPr sz="2300"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Lapas1!$D$2:$D$5</c:f>
              <c:numCache>
                <c:formatCode>General</c:formatCode>
                <c:ptCount val="4"/>
                <c:pt idx="0">
                  <c:v>92.5</c:v>
                </c:pt>
                <c:pt idx="1">
                  <c:v>6.4</c:v>
                </c:pt>
                <c:pt idx="2">
                  <c:v>0.5</c:v>
                </c:pt>
                <c:pt idx="3">
                  <c:v>0.5</c:v>
                </c:pt>
              </c:numCache>
            </c:numRef>
          </c:val>
          <c:extLst xmlns:c16r2="http://schemas.microsoft.com/office/drawing/2015/06/chart">
            <c:ext xmlns:c16="http://schemas.microsoft.com/office/drawing/2014/chart" uri="{C3380CC4-5D6E-409C-BE32-E72D297353CC}">
              <c16:uniqueId val="{00000002-0D8C-49B9-A70B-F90FB4533020}"/>
            </c:ext>
          </c:extLst>
        </c:ser>
        <c:dLbls>
          <c:showVal val="1"/>
        </c:dLbls>
        <c:shape val="box"/>
        <c:axId val="96208000"/>
        <c:axId val="96209536"/>
        <c:axId val="0"/>
      </c:bar3DChart>
      <c:catAx>
        <c:axId val="96208000"/>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2300" b="0" i="0" u="none" strike="noStrike" kern="1200" baseline="0">
                <a:solidFill>
                  <a:srgbClr val="800080"/>
                </a:solidFill>
                <a:latin typeface="Times New Roman" panose="02020603050405020304" pitchFamily="18" charset="0"/>
                <a:ea typeface="+mn-ea"/>
                <a:cs typeface="Times New Roman" panose="02020603050405020304" pitchFamily="18" charset="0"/>
              </a:defRPr>
            </a:pPr>
            <a:endParaRPr lang="lt-LT"/>
          </a:p>
        </c:txPr>
        <c:crossAx val="96209536"/>
        <c:crosses val="autoZero"/>
        <c:auto val="1"/>
        <c:lblAlgn val="ctr"/>
        <c:lblOffset val="100"/>
      </c:catAx>
      <c:valAx>
        <c:axId val="96209536"/>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96208000"/>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noFill/>
    </a:ln>
    <a:effectLst/>
  </c:spPr>
  <c:txPr>
    <a:bodyPr/>
    <a:lstStyle/>
    <a:p>
      <a:pPr>
        <a:defRPr/>
      </a:pPr>
      <a:endParaRPr lang="lt-LT"/>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lt-LT"/>
  <c:chart>
    <c:autoTitleDeleted val="1"/>
    <c:view3D>
      <c:rAngAx val="1"/>
    </c:view3D>
    <c:plotArea>
      <c:layout/>
      <c:bar3DChart>
        <c:barDir val="col"/>
        <c:grouping val="clustered"/>
        <c:ser>
          <c:idx val="0"/>
          <c:order val="0"/>
          <c:tx>
            <c:strRef>
              <c:f>Lapas1!$B$1</c:f>
              <c:strCache>
                <c:ptCount val="1"/>
                <c:pt idx="0">
                  <c:v>2020/2021 m.m.</c:v>
                </c:pt>
              </c:strCache>
            </c:strRef>
          </c:tx>
          <c:cat>
            <c:strRef>
              <c:f>Lapas1!$A$2:$A$6</c:f>
              <c:strCache>
                <c:ptCount val="5"/>
                <c:pt idx="0">
                  <c:v>Per mažas</c:v>
                </c:pt>
                <c:pt idx="1">
                  <c:v>Normalus</c:v>
                </c:pt>
                <c:pt idx="2">
                  <c:v>Antsvoris</c:v>
                </c:pt>
                <c:pt idx="3">
                  <c:v>Nutukimas</c:v>
                </c:pt>
                <c:pt idx="4">
                  <c:v>Neįvertinta</c:v>
                </c:pt>
              </c:strCache>
            </c:strRef>
          </c:cat>
          <c:val>
            <c:numRef>
              <c:f>Lapas1!$B$2:$B$6</c:f>
              <c:numCache>
                <c:formatCode>0.0</c:formatCode>
                <c:ptCount val="5"/>
                <c:pt idx="0">
                  <c:v>24.9</c:v>
                </c:pt>
                <c:pt idx="1">
                  <c:v>59.1</c:v>
                </c:pt>
                <c:pt idx="2">
                  <c:v>8.3000000000000007</c:v>
                </c:pt>
                <c:pt idx="3">
                  <c:v>3.3</c:v>
                </c:pt>
                <c:pt idx="4">
                  <c:v>4.4000000000000004</c:v>
                </c:pt>
              </c:numCache>
            </c:numRef>
          </c:val>
          <c:extLst xmlns:c16r2="http://schemas.microsoft.com/office/drawing/2015/06/chart">
            <c:ext xmlns:c16="http://schemas.microsoft.com/office/drawing/2014/chart" uri="{C3380CC4-5D6E-409C-BE32-E72D297353CC}">
              <c16:uniqueId val="{00000000-D82E-4894-8141-C5B45F4D6CC5}"/>
            </c:ext>
          </c:extLst>
        </c:ser>
        <c:ser>
          <c:idx val="1"/>
          <c:order val="1"/>
          <c:tx>
            <c:strRef>
              <c:f>Lapas1!$C$1</c:f>
              <c:strCache>
                <c:ptCount val="1"/>
                <c:pt idx="0">
                  <c:v>2021/2022 m.m.</c:v>
                </c:pt>
              </c:strCache>
            </c:strRef>
          </c:tx>
          <c:spPr>
            <a:solidFill>
              <a:srgbClr val="CCECFF"/>
            </a:solidFill>
          </c:spPr>
          <c:cat>
            <c:strRef>
              <c:f>Lapas1!$A$2:$A$6</c:f>
              <c:strCache>
                <c:ptCount val="5"/>
                <c:pt idx="0">
                  <c:v>Per mažas</c:v>
                </c:pt>
                <c:pt idx="1">
                  <c:v>Normalus</c:v>
                </c:pt>
                <c:pt idx="2">
                  <c:v>Antsvoris</c:v>
                </c:pt>
                <c:pt idx="3">
                  <c:v>Nutukimas</c:v>
                </c:pt>
                <c:pt idx="4">
                  <c:v>Neįvertinta</c:v>
                </c:pt>
              </c:strCache>
            </c:strRef>
          </c:cat>
          <c:val>
            <c:numRef>
              <c:f>Lapas1!$C$2:$C$6</c:f>
              <c:numCache>
                <c:formatCode>0.0</c:formatCode>
                <c:ptCount val="5"/>
                <c:pt idx="0">
                  <c:v>28.8</c:v>
                </c:pt>
                <c:pt idx="1">
                  <c:v>55.3</c:v>
                </c:pt>
                <c:pt idx="2">
                  <c:v>6.5</c:v>
                </c:pt>
                <c:pt idx="3">
                  <c:v>1.8</c:v>
                </c:pt>
                <c:pt idx="4">
                  <c:v>7.6</c:v>
                </c:pt>
              </c:numCache>
            </c:numRef>
          </c:val>
          <c:extLst xmlns:c16r2="http://schemas.microsoft.com/office/drawing/2015/06/chart">
            <c:ext xmlns:c16="http://schemas.microsoft.com/office/drawing/2014/chart" uri="{C3380CC4-5D6E-409C-BE32-E72D297353CC}">
              <c16:uniqueId val="{00000001-D82E-4894-8141-C5B45F4D6CC5}"/>
            </c:ext>
          </c:extLst>
        </c:ser>
        <c:dLbls/>
        <c:shape val="cylinder"/>
        <c:axId val="103315328"/>
        <c:axId val="103316864"/>
        <c:axId val="0"/>
      </c:bar3DChart>
      <c:catAx>
        <c:axId val="103315328"/>
        <c:scaling>
          <c:orientation val="minMax"/>
        </c:scaling>
        <c:axPos val="b"/>
        <c:numFmt formatCode="General" sourceLinked="0"/>
        <c:majorTickMark val="none"/>
        <c:tickLblPos val="nextTo"/>
        <c:crossAx val="103316864"/>
        <c:crosses val="autoZero"/>
        <c:auto val="1"/>
        <c:lblAlgn val="ctr"/>
        <c:lblOffset val="100"/>
      </c:catAx>
      <c:valAx>
        <c:axId val="103316864"/>
        <c:scaling>
          <c:orientation val="minMax"/>
        </c:scaling>
        <c:axPos val="l"/>
        <c:majorGridlines>
          <c:spPr>
            <a:ln>
              <a:noFill/>
            </a:ln>
          </c:spPr>
        </c:majorGridlines>
        <c:numFmt formatCode="0.0" sourceLinked="1"/>
        <c:majorTickMark val="none"/>
        <c:tickLblPos val="nextTo"/>
        <c:txPr>
          <a:bodyPr/>
          <a:lstStyle/>
          <a:p>
            <a:pPr>
              <a:defRPr sz="1600">
                <a:latin typeface="Times New Roman" pitchFamily="18" charset="0"/>
                <a:cs typeface="Times New Roman" pitchFamily="18" charset="0"/>
              </a:defRPr>
            </a:pPr>
            <a:endParaRPr lang="lt-LT"/>
          </a:p>
        </c:txPr>
        <c:crossAx val="103315328"/>
        <c:crosses val="autoZero"/>
        <c:crossBetween val="between"/>
      </c:valAx>
      <c:dTable>
        <c:showHorzBorder val="1"/>
        <c:showVertBorder val="1"/>
        <c:showOutline val="1"/>
        <c:showKeys val="1"/>
        <c:txPr>
          <a:bodyPr/>
          <a:lstStyle/>
          <a:p>
            <a:pPr rtl="0">
              <a:defRPr sz="1600">
                <a:latin typeface="Times New Roman" pitchFamily="18" charset="0"/>
                <a:cs typeface="Times New Roman" pitchFamily="18" charset="0"/>
              </a:defRPr>
            </a:pPr>
            <a:endParaRPr lang="lt-LT"/>
          </a:p>
        </c:txPr>
      </c:dTable>
    </c:plotArea>
    <c:plotVisOnly val="1"/>
    <c:dispBlanksAs val="gap"/>
  </c:chart>
  <c:txPr>
    <a:bodyPr/>
    <a:lstStyle/>
    <a:p>
      <a:pPr>
        <a:defRPr sz="1800"/>
      </a:pPr>
      <a:endParaRPr lang="lt-LT"/>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lt-LT"/>
  <c:chart>
    <c:autoTitleDeleted val="1"/>
    <c:view3D>
      <c:rAngAx val="1"/>
    </c:view3D>
    <c:plotArea>
      <c:layout/>
      <c:bar3DChart>
        <c:barDir val="col"/>
        <c:grouping val="clustered"/>
        <c:ser>
          <c:idx val="0"/>
          <c:order val="0"/>
          <c:tx>
            <c:strRef>
              <c:f>Lapas1!$B$1</c:f>
              <c:strCache>
                <c:ptCount val="1"/>
                <c:pt idx="0">
                  <c:v>2020/2021 m.m.</c:v>
                </c:pt>
              </c:strCache>
            </c:strRef>
          </c:tx>
          <c:dPt>
            <c:idx val="0"/>
            <c:spPr>
              <a:solidFill>
                <a:srgbClr val="CCCCFF"/>
              </a:solidFill>
            </c:spPr>
            <c:extLst xmlns:c16r2="http://schemas.microsoft.com/office/drawing/2015/06/chart">
              <c:ext xmlns:c16="http://schemas.microsoft.com/office/drawing/2014/chart" uri="{C3380CC4-5D6E-409C-BE32-E72D297353CC}">
                <c16:uniqueId val="{00000001-16E1-4A94-86D8-033E41FCB120}"/>
              </c:ext>
            </c:extLst>
          </c:dPt>
          <c:cat>
            <c:strRef>
              <c:f>Lapas1!$A$2:$A$6</c:f>
              <c:strCache>
                <c:ptCount val="5"/>
                <c:pt idx="0">
                  <c:v>Pagrindinė</c:v>
                </c:pt>
                <c:pt idx="1">
                  <c:v>Parengiamoji</c:v>
                </c:pt>
                <c:pt idx="2">
                  <c:v>Specialioji</c:v>
                </c:pt>
                <c:pt idx="3">
                  <c:v>Atleisti</c:v>
                </c:pt>
                <c:pt idx="4">
                  <c:v>Neįvertinta</c:v>
                </c:pt>
              </c:strCache>
            </c:strRef>
          </c:cat>
          <c:val>
            <c:numRef>
              <c:f>Lapas1!$B$2:$B$6</c:f>
              <c:numCache>
                <c:formatCode>General</c:formatCode>
                <c:ptCount val="5"/>
                <c:pt idx="0">
                  <c:v>100</c:v>
                </c:pt>
                <c:pt idx="1">
                  <c:v>0</c:v>
                </c:pt>
                <c:pt idx="2">
                  <c:v>0</c:v>
                </c:pt>
                <c:pt idx="3">
                  <c:v>0</c:v>
                </c:pt>
                <c:pt idx="4">
                  <c:v>0</c:v>
                </c:pt>
              </c:numCache>
            </c:numRef>
          </c:val>
          <c:extLst xmlns:c16r2="http://schemas.microsoft.com/office/drawing/2015/06/chart">
            <c:ext xmlns:c16="http://schemas.microsoft.com/office/drawing/2014/chart" uri="{C3380CC4-5D6E-409C-BE32-E72D297353CC}">
              <c16:uniqueId val="{00000000-5710-4824-B431-22BF53D83235}"/>
            </c:ext>
          </c:extLst>
        </c:ser>
        <c:ser>
          <c:idx val="1"/>
          <c:order val="1"/>
          <c:tx>
            <c:strRef>
              <c:f>Lapas1!$C$1</c:f>
              <c:strCache>
                <c:ptCount val="1"/>
                <c:pt idx="0">
                  <c:v>2021/2022 m.m.</c:v>
                </c:pt>
              </c:strCache>
            </c:strRef>
          </c:tx>
          <c:spPr>
            <a:solidFill>
              <a:srgbClr val="9900FF"/>
            </a:solidFill>
          </c:spPr>
          <c:cat>
            <c:strRef>
              <c:f>Lapas1!$A$2:$A$6</c:f>
              <c:strCache>
                <c:ptCount val="5"/>
                <c:pt idx="0">
                  <c:v>Pagrindinė</c:v>
                </c:pt>
                <c:pt idx="1">
                  <c:v>Parengiamoji</c:v>
                </c:pt>
                <c:pt idx="2">
                  <c:v>Specialioji</c:v>
                </c:pt>
                <c:pt idx="3">
                  <c:v>Atleisti</c:v>
                </c:pt>
                <c:pt idx="4">
                  <c:v>Neįvertinta</c:v>
                </c:pt>
              </c:strCache>
            </c:strRef>
          </c:cat>
          <c:val>
            <c:numRef>
              <c:f>Lapas1!$C$2:$C$6</c:f>
              <c:numCache>
                <c:formatCode>General</c:formatCode>
                <c:ptCount val="5"/>
                <c:pt idx="0">
                  <c:v>100</c:v>
                </c:pt>
                <c:pt idx="1">
                  <c:v>0</c:v>
                </c:pt>
                <c:pt idx="2">
                  <c:v>0</c:v>
                </c:pt>
                <c:pt idx="3">
                  <c:v>0</c:v>
                </c:pt>
                <c:pt idx="4">
                  <c:v>0</c:v>
                </c:pt>
              </c:numCache>
            </c:numRef>
          </c:val>
          <c:extLst xmlns:c16r2="http://schemas.microsoft.com/office/drawing/2015/06/chart">
            <c:ext xmlns:c16="http://schemas.microsoft.com/office/drawing/2014/chart" uri="{C3380CC4-5D6E-409C-BE32-E72D297353CC}">
              <c16:uniqueId val="{00000001-5710-4824-B431-22BF53D83235}"/>
            </c:ext>
          </c:extLst>
        </c:ser>
        <c:dLbls/>
        <c:shape val="cylinder"/>
        <c:axId val="104045184"/>
        <c:axId val="104046976"/>
        <c:axId val="0"/>
      </c:bar3DChart>
      <c:catAx>
        <c:axId val="104045184"/>
        <c:scaling>
          <c:orientation val="minMax"/>
        </c:scaling>
        <c:axPos val="b"/>
        <c:numFmt formatCode="General" sourceLinked="0"/>
        <c:majorTickMark val="none"/>
        <c:tickLblPos val="nextTo"/>
        <c:crossAx val="104046976"/>
        <c:crosses val="autoZero"/>
        <c:auto val="1"/>
        <c:lblAlgn val="ctr"/>
        <c:lblOffset val="100"/>
      </c:catAx>
      <c:valAx>
        <c:axId val="104046976"/>
        <c:scaling>
          <c:orientation val="minMax"/>
        </c:scaling>
        <c:axPos val="l"/>
        <c:majorGridlines>
          <c:spPr>
            <a:ln>
              <a:noFill/>
            </a:ln>
          </c:spPr>
        </c:majorGridlines>
        <c:numFmt formatCode="General" sourceLinked="1"/>
        <c:majorTickMark val="none"/>
        <c:tickLblPos val="nextTo"/>
        <c:txPr>
          <a:bodyPr/>
          <a:lstStyle/>
          <a:p>
            <a:pPr>
              <a:defRPr sz="1600">
                <a:latin typeface="Times New Roman" pitchFamily="18" charset="0"/>
                <a:cs typeface="Times New Roman" pitchFamily="18" charset="0"/>
              </a:defRPr>
            </a:pPr>
            <a:endParaRPr lang="lt-LT"/>
          </a:p>
        </c:txPr>
        <c:crossAx val="104045184"/>
        <c:crosses val="autoZero"/>
        <c:crossBetween val="between"/>
      </c:valAx>
      <c:dTable>
        <c:showHorzBorder val="1"/>
        <c:showVertBorder val="1"/>
        <c:showOutline val="1"/>
        <c:showKeys val="1"/>
        <c:txPr>
          <a:bodyPr/>
          <a:lstStyle/>
          <a:p>
            <a:pPr rtl="0">
              <a:defRPr sz="1400">
                <a:latin typeface="Times New Roman" pitchFamily="18" charset="0"/>
                <a:cs typeface="Times New Roman" pitchFamily="18" charset="0"/>
              </a:defRPr>
            </a:pPr>
            <a:endParaRPr lang="lt-LT"/>
          </a:p>
        </c:txPr>
      </c:dTable>
    </c:plotArea>
    <c:plotVisOnly val="1"/>
    <c:dispBlanksAs val="gap"/>
  </c:chart>
  <c:txPr>
    <a:bodyPr/>
    <a:lstStyle/>
    <a:p>
      <a:pPr>
        <a:defRPr sz="1800"/>
      </a:pPr>
      <a:endParaRPr lang="lt-LT"/>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lt-LT"/>
  <c:chart>
    <c:autoTitleDeleted val="1"/>
    <c:plotArea>
      <c:layout/>
      <c:barChart>
        <c:barDir val="col"/>
        <c:grouping val="clustered"/>
        <c:ser>
          <c:idx val="0"/>
          <c:order val="0"/>
          <c:tx>
            <c:strRef>
              <c:f>Sheet1!$B$1</c:f>
              <c:strCache>
                <c:ptCount val="1"/>
                <c:pt idx="0">
                  <c:v>Vaikų, neturinčių ėduonies pažeistų, plombuotų ir išrautų dantų, dalis (proc.)</c:v>
                </c:pt>
              </c:strCache>
            </c:strRef>
          </c:tx>
          <c:spPr>
            <a:solidFill>
              <a:srgbClr val="FFCCCC"/>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Lopšelis</c:v>
                </c:pt>
                <c:pt idx="1">
                  <c:v>Darželis</c:v>
                </c:pt>
                <c:pt idx="2">
                  <c:v>Priešmokyklinė</c:v>
                </c:pt>
                <c:pt idx="3">
                  <c:v>Bendras</c:v>
                </c:pt>
              </c:strCache>
            </c:strRef>
          </c:cat>
          <c:val>
            <c:numRef>
              <c:f>Sheet1!$B$2:$B$5</c:f>
              <c:numCache>
                <c:formatCode>General</c:formatCode>
                <c:ptCount val="4"/>
                <c:pt idx="0">
                  <c:v>45</c:v>
                </c:pt>
                <c:pt idx="1">
                  <c:v>40.700000000000003</c:v>
                </c:pt>
                <c:pt idx="2">
                  <c:v>12.8</c:v>
                </c:pt>
                <c:pt idx="3">
                  <c:v>35.800000000000011</c:v>
                </c:pt>
              </c:numCache>
            </c:numRef>
          </c:val>
          <c:extLst xmlns:c16r2="http://schemas.microsoft.com/office/drawing/2015/06/char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c:v>
                </c:pt>
              </c:strCache>
            </c:strRef>
          </c:tx>
          <c:spPr>
            <a:solidFill>
              <a:srgbClr val="80008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Lopšelis</c:v>
                </c:pt>
                <c:pt idx="1">
                  <c:v>Darželis</c:v>
                </c:pt>
                <c:pt idx="2">
                  <c:v>Priešmokyklinė</c:v>
                </c:pt>
                <c:pt idx="3">
                  <c:v>Bendras</c:v>
                </c:pt>
              </c:strCache>
            </c:strRef>
          </c:cat>
          <c:val>
            <c:numRef>
              <c:f>Sheet1!$C$2:$C$5</c:f>
              <c:numCache>
                <c:formatCode>General</c:formatCode>
                <c:ptCount val="4"/>
                <c:pt idx="0">
                  <c:v>95</c:v>
                </c:pt>
                <c:pt idx="1">
                  <c:v>87.03</c:v>
                </c:pt>
                <c:pt idx="2">
                  <c:v>87.2</c:v>
                </c:pt>
                <c:pt idx="3">
                  <c:v>88.8</c:v>
                </c:pt>
              </c:numCache>
            </c:numRef>
          </c:val>
          <c:extLst xmlns:c16r2="http://schemas.microsoft.com/office/drawing/2015/06/chart">
            <c:ext xmlns:c16="http://schemas.microsoft.com/office/drawing/2014/chart" uri="{C3380CC4-5D6E-409C-BE32-E72D297353CC}">
              <c16:uniqueId val="{00000001-7E21-41B6-ADDC-15D9172DF277}"/>
            </c:ext>
          </c:extLst>
        </c:ser>
        <c:dLbls/>
        <c:gapWidth val="219"/>
        <c:overlap val="-27"/>
        <c:axId val="104154240"/>
        <c:axId val="104155776"/>
      </c:barChart>
      <c:catAx>
        <c:axId val="10415424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104155776"/>
        <c:crosses val="autoZero"/>
        <c:auto val="1"/>
        <c:lblAlgn val="ctr"/>
        <c:lblOffset val="100"/>
      </c:catAx>
      <c:valAx>
        <c:axId val="10415577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1041542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legendEntry>
      <c:legendEntry>
        <c:idx val="1"/>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legendEntry>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legend>
    <c:plotVisOnly val="1"/>
    <c:dispBlanksAs val="gap"/>
  </c:chart>
  <c:spPr>
    <a:noFill/>
    <a:ln>
      <a:noFill/>
    </a:ln>
    <a:effectLst/>
  </c:spPr>
  <c:txPr>
    <a:bodyPr/>
    <a:lstStyle/>
    <a:p>
      <a:pPr>
        <a:defRPr/>
      </a:pPr>
      <a:endParaRPr lang="lt-LT"/>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lt-LT"/>
  <c:chart>
    <c:title>
      <c:tx>
        <c:rich>
          <a:bodyPr rot="0" spcFirstLastPara="1" vertOverflow="ellipsis" vert="horz" wrap="square" anchor="ctr" anchorCtr="1"/>
          <a:lstStyle/>
          <a:p>
            <a:pPr>
              <a:defRPr sz="1800" b="1" i="0" u="none" strike="noStrike" kern="1200" spc="0" baseline="0">
                <a:solidFill>
                  <a:schemeClr val="accent6">
                    <a:lumMod val="75000"/>
                    <a:lumOff val="25000"/>
                  </a:schemeClr>
                </a:solidFill>
                <a:latin typeface="Times New Roman" panose="02020603050405020304" pitchFamily="18" charset="0"/>
                <a:ea typeface="+mn-ea"/>
                <a:cs typeface="Times New Roman" panose="02020603050405020304" pitchFamily="18" charset="0"/>
              </a:defRPr>
            </a:pPr>
            <a:r>
              <a:rPr lang="en-US" sz="1800" b="0" dirty="0">
                <a:solidFill>
                  <a:schemeClr val="accent6">
                    <a:lumMod val="75000"/>
                    <a:lumOff val="25000"/>
                  </a:schemeClr>
                </a:solidFill>
                <a:latin typeface="Times New Roman" panose="02020603050405020304" pitchFamily="18" charset="0"/>
                <a:cs typeface="Times New Roman" panose="02020603050405020304" pitchFamily="18" charset="0"/>
              </a:rPr>
              <a:t>kpi+KPI indekso pasiskirstymas pagal </a:t>
            </a:r>
            <a:r>
              <a:rPr lang="lt-LT" sz="1800" b="0" dirty="0">
                <a:solidFill>
                  <a:schemeClr val="accent6">
                    <a:lumMod val="75000"/>
                    <a:lumOff val="25000"/>
                  </a:schemeClr>
                </a:solidFill>
                <a:latin typeface="Times New Roman" panose="02020603050405020304" pitchFamily="18" charset="0"/>
                <a:cs typeface="Times New Roman" panose="02020603050405020304" pitchFamily="18" charset="0"/>
              </a:rPr>
              <a:t>vaikų amžių</a:t>
            </a:r>
            <a:endParaRPr lang="en-US" sz="1800" b="0" dirty="0">
              <a:solidFill>
                <a:schemeClr val="accent6">
                  <a:lumMod val="75000"/>
                  <a:lumOff val="25000"/>
                </a:schemeClr>
              </a:solidFill>
              <a:latin typeface="Times New Roman" panose="02020603050405020304" pitchFamily="18" charset="0"/>
              <a:cs typeface="Times New Roman" panose="02020603050405020304" pitchFamily="18" charset="0"/>
            </a:endParaRPr>
          </a:p>
        </c:rich>
      </c:tx>
      <c:layout>
        <c:manualLayout>
          <c:xMode val="edge"/>
          <c:yMode val="edge"/>
          <c:x val="0.12837816616379355"/>
          <c:y val="8.180435061731153E-3"/>
        </c:manualLayout>
      </c:layout>
      <c:spPr>
        <a:noFill/>
        <a:ln>
          <a:noFill/>
        </a:ln>
        <a:effectLst/>
      </c:spPr>
    </c:title>
    <c:plotArea>
      <c:layout>
        <c:manualLayout>
          <c:layoutTarget val="inner"/>
          <c:xMode val="edge"/>
          <c:yMode val="edge"/>
          <c:x val="4.7887651065278709E-2"/>
          <c:y val="0.11848683851735305"/>
          <c:w val="0.92552044669241673"/>
          <c:h val="0.80155831920186438"/>
        </c:manualLayout>
      </c:layout>
      <c:barChart>
        <c:barDir val="col"/>
        <c:grouping val="clustered"/>
        <c:ser>
          <c:idx val="0"/>
          <c:order val="0"/>
          <c:tx>
            <c:strRef>
              <c:f>Sheet1!$B$1</c:f>
              <c:strCache>
                <c:ptCount val="1"/>
                <c:pt idx="0">
                  <c:v>Vaikų, neturinčių ėduonies pažeistų, plombuotų ir išrautų dantų</c:v>
                </c:pt>
              </c:strCache>
            </c:strRef>
          </c:tx>
          <c:spPr>
            <a:solidFill>
              <a:schemeClr val="accent1"/>
            </a:solidFill>
            <a:ln>
              <a:noFill/>
            </a:ln>
            <a:effectLst/>
          </c:spPr>
          <c:dPt>
            <c:idx val="0"/>
            <c:spPr>
              <a:solidFill>
                <a:srgbClr val="FFCC00"/>
              </a:solidFill>
              <a:ln>
                <a:noFill/>
              </a:ln>
              <a:effectLst/>
            </c:spPr>
            <c:extLst xmlns:c16r2="http://schemas.microsoft.com/office/drawing/2015/06/chart">
              <c:ext xmlns:c16="http://schemas.microsoft.com/office/drawing/2014/chart" uri="{C3380CC4-5D6E-409C-BE32-E72D297353CC}">
                <c16:uniqueId val="{0000000C-46D7-4557-934A-2D2C51B5B7D6}"/>
              </c:ext>
            </c:extLst>
          </c:dPt>
          <c:dPt>
            <c:idx val="1"/>
            <c:spPr>
              <a:solidFill>
                <a:srgbClr val="FFCC00"/>
              </a:solidFill>
              <a:ln>
                <a:noFill/>
              </a:ln>
              <a:effectLst/>
            </c:spPr>
            <c:extLst xmlns:c16r2="http://schemas.microsoft.com/office/drawing/2015/06/chart">
              <c:ext xmlns:c16="http://schemas.microsoft.com/office/drawing/2014/chart" uri="{C3380CC4-5D6E-409C-BE32-E72D297353CC}">
                <c16:uniqueId val="{00000005-6EAA-467C-A15A-EDE373307C84}"/>
              </c:ext>
            </c:extLst>
          </c:dPt>
          <c:dPt>
            <c:idx val="2"/>
            <c:spPr>
              <a:solidFill>
                <a:srgbClr val="FFCC00"/>
              </a:solidFill>
              <a:ln>
                <a:noFill/>
              </a:ln>
              <a:effectLst/>
            </c:spPr>
            <c:extLst xmlns:c16r2="http://schemas.microsoft.com/office/drawing/2015/06/chart">
              <c:ext xmlns:c16="http://schemas.microsoft.com/office/drawing/2014/chart" uri="{C3380CC4-5D6E-409C-BE32-E72D297353CC}">
                <c16:uniqueId val="{00000004-6EAA-467C-A15A-EDE373307C84}"/>
              </c:ext>
            </c:extLst>
          </c:dPt>
          <c:dPt>
            <c:idx val="3"/>
            <c:spPr>
              <a:solidFill>
                <a:srgbClr val="FFCC00"/>
              </a:solidFill>
              <a:ln>
                <a:noFill/>
              </a:ln>
              <a:effectLst/>
            </c:spPr>
            <c:extLst xmlns:c16r2="http://schemas.microsoft.com/office/drawing/2015/06/chart">
              <c:ext xmlns:c16="http://schemas.microsoft.com/office/drawing/2014/chart" uri="{C3380CC4-5D6E-409C-BE32-E72D297353CC}">
                <c16:uniqueId val="{00000003-6EAA-467C-A15A-EDE373307C84}"/>
              </c:ext>
            </c:extLst>
          </c:dPt>
          <c:dPt>
            <c:idx val="4"/>
            <c:spPr>
              <a:solidFill>
                <a:srgbClr val="FFCC00"/>
              </a:solidFill>
              <a:ln>
                <a:noFill/>
              </a:ln>
              <a:effectLst/>
            </c:spPr>
            <c:extLst xmlns:c16r2="http://schemas.microsoft.com/office/drawing/2015/06/chart">
              <c:ext xmlns:c16="http://schemas.microsoft.com/office/drawing/2014/chart" uri="{C3380CC4-5D6E-409C-BE32-E72D297353CC}">
                <c16:uniqueId val="{00000000-6EAA-467C-A15A-EDE373307C84}"/>
              </c:ext>
            </c:extLst>
          </c:dPt>
          <c:dPt>
            <c:idx val="5"/>
            <c:spPr>
              <a:solidFill>
                <a:srgbClr val="FFCC00"/>
              </a:solidFill>
              <a:ln>
                <a:noFill/>
              </a:ln>
              <a:effectLst/>
            </c:spPr>
            <c:extLst xmlns:c16r2="http://schemas.microsoft.com/office/drawing/2015/06/chart">
              <c:ext xmlns:c16="http://schemas.microsoft.com/office/drawing/2014/chart" uri="{C3380CC4-5D6E-409C-BE32-E72D297353CC}">
                <c16:uniqueId val="{00000001-6EAA-467C-A15A-EDE373307C84}"/>
              </c:ext>
            </c:extLst>
          </c:dPt>
          <c:dPt>
            <c:idx val="6"/>
            <c:spPr>
              <a:solidFill>
                <a:srgbClr val="FFCC00"/>
              </a:solidFill>
              <a:ln>
                <a:noFill/>
              </a:ln>
              <a:effectLst/>
            </c:spPr>
            <c:extLst xmlns:c16r2="http://schemas.microsoft.com/office/drawing/2015/06/chart">
              <c:ext xmlns:c16="http://schemas.microsoft.com/office/drawing/2014/chart" uri="{C3380CC4-5D6E-409C-BE32-E72D297353CC}">
                <c16:uniqueId val="{00000002-6EAA-467C-A15A-EDE373307C8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 m.</c:v>
                </c:pt>
                <c:pt idx="1">
                  <c:v>2 m.</c:v>
                </c:pt>
                <c:pt idx="2">
                  <c:v>3 m.</c:v>
                </c:pt>
                <c:pt idx="3">
                  <c:v>4 m.</c:v>
                </c:pt>
                <c:pt idx="4">
                  <c:v>5 m.</c:v>
                </c:pt>
                <c:pt idx="5">
                  <c:v>6 m.</c:v>
                </c:pt>
                <c:pt idx="6">
                  <c:v>Bendras</c:v>
                </c:pt>
              </c:strCache>
            </c:strRef>
          </c:cat>
          <c:val>
            <c:numRef>
              <c:f>Sheet1!$B$2:$B$8</c:f>
              <c:numCache>
                <c:formatCode>General</c:formatCode>
                <c:ptCount val="7"/>
                <c:pt idx="0">
                  <c:v>0</c:v>
                </c:pt>
                <c:pt idx="1">
                  <c:v>0.44</c:v>
                </c:pt>
                <c:pt idx="2">
                  <c:v>0.46</c:v>
                </c:pt>
                <c:pt idx="3">
                  <c:v>1.51</c:v>
                </c:pt>
                <c:pt idx="4">
                  <c:v>3.75</c:v>
                </c:pt>
                <c:pt idx="5">
                  <c:v>4.13</c:v>
                </c:pt>
                <c:pt idx="6">
                  <c:v>1.84</c:v>
                </c:pt>
              </c:numCache>
            </c:numRef>
          </c:val>
          <c:extLst xmlns:c16r2="http://schemas.microsoft.com/office/drawing/2015/06/chart">
            <c:ext xmlns:c16="http://schemas.microsoft.com/office/drawing/2014/chart" uri="{C3380CC4-5D6E-409C-BE32-E72D297353CC}">
              <c16:uniqueId val="{00000000-B0DC-495E-A209-55448A0D19D2}"/>
            </c:ext>
          </c:extLst>
        </c:ser>
        <c:dLbls/>
        <c:gapWidth val="75"/>
        <c:overlap val="-25"/>
        <c:axId val="111165824"/>
        <c:axId val="111167360"/>
      </c:barChart>
      <c:catAx>
        <c:axId val="11116582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111167360"/>
        <c:crosses val="autoZero"/>
        <c:auto val="1"/>
        <c:lblAlgn val="ctr"/>
        <c:lblOffset val="100"/>
      </c:catAx>
      <c:valAx>
        <c:axId val="11116736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111165824"/>
        <c:crosses val="autoZero"/>
        <c:crossBetween val="between"/>
      </c:valAx>
      <c:spPr>
        <a:noFill/>
        <a:ln>
          <a:noFill/>
        </a:ln>
        <a:effectLst/>
      </c:spPr>
    </c:plotArea>
    <c:plotVisOnly val="1"/>
    <c:dispBlanksAs val="gap"/>
  </c:chart>
  <c:spPr>
    <a:noFill/>
    <a:ln>
      <a:solidFill>
        <a:schemeClr val="tx2"/>
      </a:solidFill>
    </a:ln>
    <a:effectLst/>
  </c:spPr>
  <c:txPr>
    <a:bodyPr/>
    <a:lstStyle/>
    <a:p>
      <a:pPr>
        <a:defRPr/>
      </a:pPr>
      <a:endParaRPr lang="lt-LT"/>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lt-LT"/>
  <c:chart>
    <c:title>
      <c:tx>
        <c:rich>
          <a:bodyPr rot="0" spcFirstLastPara="1" vertOverflow="ellipsis" vert="horz" wrap="square" anchor="ctr" anchorCtr="1"/>
          <a:lstStyle/>
          <a:p>
            <a:pPr>
              <a:defRPr sz="1862" b="0" i="0" u="none" strike="noStrike" kern="1200" cap="none" spc="20" baseline="0">
                <a:solidFill>
                  <a:schemeClr val="accent6">
                    <a:lumMod val="75000"/>
                    <a:lumOff val="25000"/>
                  </a:schemeClr>
                </a:solidFill>
                <a:latin typeface="Times New Roman" panose="02020603050405020304" pitchFamily="18" charset="0"/>
                <a:ea typeface="+mn-ea"/>
                <a:cs typeface="Times New Roman" panose="02020603050405020304" pitchFamily="18" charset="0"/>
              </a:defRPr>
            </a:pPr>
            <a:r>
              <a:rPr lang="lt-LT" dirty="0" err="1">
                <a:solidFill>
                  <a:schemeClr val="accent6">
                    <a:lumMod val="75000"/>
                    <a:lumOff val="25000"/>
                  </a:schemeClr>
                </a:solidFill>
                <a:latin typeface="Times New Roman" panose="02020603050405020304" pitchFamily="18" charset="0"/>
                <a:cs typeface="Times New Roman" panose="02020603050405020304" pitchFamily="18" charset="0"/>
              </a:rPr>
              <a:t>kpi+KPI</a:t>
            </a:r>
            <a:r>
              <a:rPr lang="lt-LT" dirty="0">
                <a:solidFill>
                  <a:schemeClr val="accent6">
                    <a:lumMod val="75000"/>
                    <a:lumOff val="25000"/>
                  </a:schemeClr>
                </a:solidFill>
                <a:latin typeface="Times New Roman" panose="02020603050405020304" pitchFamily="18" charset="0"/>
                <a:cs typeface="Times New Roman" panose="02020603050405020304" pitchFamily="18" charset="0"/>
              </a:rPr>
              <a:t> Indekso pasiskirstymas pagal klases</a:t>
            </a:r>
            <a:endParaRPr lang="en-US" dirty="0">
              <a:solidFill>
                <a:schemeClr val="accent6">
                  <a:lumMod val="75000"/>
                  <a:lumOff val="25000"/>
                </a:schemeClr>
              </a:solidFill>
              <a:latin typeface="Times New Roman" panose="02020603050405020304" pitchFamily="18" charset="0"/>
              <a:cs typeface="Times New Roman" panose="02020603050405020304" pitchFamily="18" charset="0"/>
            </a:endParaRPr>
          </a:p>
        </c:rich>
      </c:tx>
      <c:spPr>
        <a:noFill/>
        <a:ln>
          <a:noFill/>
        </a:ln>
        <a:effectLst/>
      </c:spPr>
    </c:title>
    <c:plotArea>
      <c:layout/>
      <c:barChart>
        <c:barDir val="col"/>
        <c:grouping val="clustered"/>
        <c:ser>
          <c:idx val="0"/>
          <c:order val="0"/>
          <c:tx>
            <c:strRef>
              <c:f>Lapas1!$B$1</c:f>
              <c:strCache>
                <c:ptCount val="1"/>
                <c:pt idx="0">
                  <c:v>1 seka</c:v>
                </c:pt>
              </c:strCache>
            </c:strRef>
          </c:tx>
          <c:spPr>
            <a:solidFill>
              <a:srgbClr val="FFCCCC"/>
            </a:solidFill>
            <a:ln w="9525" cap="flat" cmpd="sng" algn="ctr">
              <a:solidFill>
                <a:schemeClr val="accent1">
                  <a:shade val="95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3"/>
                <c:pt idx="0">
                  <c:v>Ikimokyklinė</c:v>
                </c:pt>
                <c:pt idx="1">
                  <c:v>Priešmokyklinė</c:v>
                </c:pt>
                <c:pt idx="2">
                  <c:v>Bendra</c:v>
                </c:pt>
              </c:strCache>
            </c:strRef>
          </c:cat>
          <c:val>
            <c:numRef>
              <c:f>Lapas1!$B$2:$B$4</c:f>
              <c:numCache>
                <c:formatCode>General</c:formatCode>
                <c:ptCount val="3"/>
                <c:pt idx="0">
                  <c:v>1.62</c:v>
                </c:pt>
                <c:pt idx="1">
                  <c:v>4.0199999999999996</c:v>
                </c:pt>
                <c:pt idx="2">
                  <c:v>1.84</c:v>
                </c:pt>
              </c:numCache>
            </c:numRef>
          </c:val>
          <c:extLst xmlns:c16r2="http://schemas.microsoft.com/office/drawing/2015/06/chart">
            <c:ext xmlns:c16="http://schemas.microsoft.com/office/drawing/2014/chart" uri="{C3380CC4-5D6E-409C-BE32-E72D297353CC}">
              <c16:uniqueId val="{00000000-843B-49A4-B4BB-5625FDDB30B2}"/>
            </c:ext>
          </c:extLst>
        </c:ser>
        <c:dLbls>
          <c:showVal val="1"/>
        </c:dLbls>
        <c:gapWidth val="100"/>
        <c:overlap val="-24"/>
        <c:axId val="104568320"/>
        <c:axId val="104569856"/>
      </c:barChart>
      <c:catAx>
        <c:axId val="10456832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104569856"/>
        <c:crosses val="autoZero"/>
        <c:auto val="1"/>
        <c:lblAlgn val="ctr"/>
        <c:lblOffset val="100"/>
      </c:catAx>
      <c:valAx>
        <c:axId val="10456985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lt-LT"/>
          </a:p>
        </c:txPr>
        <c:crossAx val="104568320"/>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pPr/>
              <a:t>12/8/2021</a:t>
            </a:fld>
            <a:endParaRPr lang="en-US"/>
          </a:p>
        </p:txBody>
      </p:sp>
      <p:sp>
        <p:nvSpPr>
          <p:cNvPr id="4" name="Footer Placeholder 3">
            <a:extLst>
              <a:ext uri="{FF2B5EF4-FFF2-40B4-BE49-F238E27FC236}">
                <a16:creationId xmlns:a16="http://schemas.microsoft.com/office/drawing/2014/main" xmlns=""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pPr/>
              <a:t>‹#›</a:t>
            </a:fld>
            <a:endParaRPr lang="en-US"/>
          </a:p>
        </p:txBody>
      </p:sp>
    </p:spTree>
    <p:extLst>
      <p:ext uri="{BB962C8B-B14F-4D97-AF65-F5344CB8AC3E}">
        <p14:creationId xmlns:p14="http://schemas.microsoft.com/office/powerpoint/2010/main" xmlns=""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pPr/>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pPr/>
              <a:t>‹#›</a:t>
            </a:fld>
            <a:endParaRPr lang="en-US"/>
          </a:p>
        </p:txBody>
      </p:sp>
    </p:spTree>
    <p:extLst>
      <p:ext uri="{BB962C8B-B14F-4D97-AF65-F5344CB8AC3E}">
        <p14:creationId xmlns:p14="http://schemas.microsoft.com/office/powerpoint/2010/main" xmlns=""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pPr/>
              <a:t>2</a:t>
            </a:fld>
            <a:endParaRPr lang="en-US"/>
          </a:p>
        </p:txBody>
      </p:sp>
    </p:spTree>
    <p:extLst>
      <p:ext uri="{BB962C8B-B14F-4D97-AF65-F5344CB8AC3E}">
        <p14:creationId xmlns:p14="http://schemas.microsoft.com/office/powerpoint/2010/main" xmlns=""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571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2255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5034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56586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594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86692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4870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xmlns=""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xmlns=""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xmlns=""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xmlns=""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xmlns=""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xmlns=""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xmlns=""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xmlns=""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xmlns=""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xmlns=""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xmlns=""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xmlns=""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xmlns=""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xmlns=""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xmlns=""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xmlns=""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xmlns=""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xmlns=""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xmlns=""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xmlns="" val="3484174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6"/>
            <a:ext cx="10363200" cy="1470025"/>
          </a:xfrm>
        </p:spPr>
        <p:txBody>
          <a:bodyPr/>
          <a:lstStyle/>
          <a:p>
            <a:r>
              <a:rPr lang="lt-LT"/>
              <a:t>Spustelėkite, jei norite keisite ruoš. pav. stilių</a:t>
            </a:r>
          </a:p>
        </p:txBody>
      </p:sp>
      <p:sp>
        <p:nvSpPr>
          <p:cNvPr id="3" name="Paantraštė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ruošinio paantraštės stiliui keisti</a:t>
            </a:r>
          </a:p>
        </p:txBody>
      </p:sp>
      <p:sp>
        <p:nvSpPr>
          <p:cNvPr id="4" name="Datos vietos rezervavimo ženklas 3"/>
          <p:cNvSpPr>
            <a:spLocks noGrp="1"/>
          </p:cNvSpPr>
          <p:nvPr>
            <p:ph type="dt" sz="half" idx="10"/>
          </p:nvPr>
        </p:nvSpPr>
        <p:spPr/>
        <p:txBody>
          <a:bodyPr/>
          <a:lstStyle>
            <a:lvl1pPr>
              <a:defRPr/>
            </a:lvl1pPr>
          </a:lstStyle>
          <a:p>
            <a:pPr>
              <a:defRPr/>
            </a:pPr>
            <a:fld id="{0FA07095-360F-4849-9161-5316CFA8129E}" type="datetimeFigureOut">
              <a:rPr lang="lt-LT"/>
              <a:pPr>
                <a:defRPr/>
              </a:pPr>
              <a:t>2021.12.08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8D22927-70CF-44CB-A28C-DFB32782AFFF}" type="slidenum">
              <a:rPr lang="lt-LT"/>
              <a:pPr>
                <a:defRPr/>
              </a:pPr>
              <a:t>‹#›</a:t>
            </a:fld>
            <a:endParaRPr lang="lt-LT"/>
          </a:p>
        </p:txBody>
      </p:sp>
    </p:spTree>
    <p:extLst>
      <p:ext uri="{BB962C8B-B14F-4D97-AF65-F5344CB8AC3E}">
        <p14:creationId xmlns:p14="http://schemas.microsoft.com/office/powerpoint/2010/main" xmlns="" val="4167224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idx="1"/>
          </p:nvPr>
        </p:nvSpPr>
        <p:spPr/>
        <p:txBody>
          <a:body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DD38C70F-1828-4EFB-BD84-545AD72CA276}" type="datetimeFigureOut">
              <a:rPr lang="lt-LT"/>
              <a:pPr>
                <a:defRPr/>
              </a:pPr>
              <a:t>2021.12.08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7B034B7D-B238-4882-A9D6-E6A506730539}" type="slidenum">
              <a:rPr lang="lt-LT"/>
              <a:pPr>
                <a:defRPr/>
              </a:pPr>
              <a:t>‹#›</a:t>
            </a:fld>
            <a:endParaRPr lang="lt-LT"/>
          </a:p>
        </p:txBody>
      </p:sp>
    </p:spTree>
    <p:extLst>
      <p:ext uri="{BB962C8B-B14F-4D97-AF65-F5344CB8AC3E}">
        <p14:creationId xmlns:p14="http://schemas.microsoft.com/office/powerpoint/2010/main" xmlns="" val="1441622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1"/>
            <a:ext cx="10363200" cy="1362075"/>
          </a:xfrm>
        </p:spPr>
        <p:txBody>
          <a:bodyPr anchor="t"/>
          <a:lstStyle>
            <a:lvl1pPr algn="l">
              <a:defRPr sz="4000" b="1" cap="all"/>
            </a:lvl1pPr>
          </a:lstStyle>
          <a:p>
            <a:r>
              <a:rPr lang="lt-LT"/>
              <a:t>Spustelėkite, jei norite keisite ruoš. pav. stilių</a:t>
            </a:r>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ruošinio teksto stiliams keisti</a:t>
            </a:r>
          </a:p>
        </p:txBody>
      </p:sp>
      <p:sp>
        <p:nvSpPr>
          <p:cNvPr id="4" name="Datos vietos rezervavimo ženklas 3"/>
          <p:cNvSpPr>
            <a:spLocks noGrp="1"/>
          </p:cNvSpPr>
          <p:nvPr>
            <p:ph type="dt" sz="half" idx="10"/>
          </p:nvPr>
        </p:nvSpPr>
        <p:spPr/>
        <p:txBody>
          <a:bodyPr/>
          <a:lstStyle>
            <a:lvl1pPr>
              <a:defRPr/>
            </a:lvl1pPr>
          </a:lstStyle>
          <a:p>
            <a:pPr>
              <a:defRPr/>
            </a:pPr>
            <a:fld id="{3E9B171A-42B0-4E0C-A3D8-6F68A4A62404}" type="datetimeFigureOut">
              <a:rPr lang="lt-LT"/>
              <a:pPr>
                <a:defRPr/>
              </a:pPr>
              <a:t>2021.12.08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AB52612-D242-4CF5-A442-315FCF63225A}" type="slidenum">
              <a:rPr lang="lt-LT"/>
              <a:pPr>
                <a:defRPr/>
              </a:pPr>
              <a:t>‹#›</a:t>
            </a:fld>
            <a:endParaRPr lang="lt-LT"/>
          </a:p>
        </p:txBody>
      </p:sp>
    </p:spTree>
    <p:extLst>
      <p:ext uri="{BB962C8B-B14F-4D97-AF65-F5344CB8AC3E}">
        <p14:creationId xmlns:p14="http://schemas.microsoft.com/office/powerpoint/2010/main" xmlns="" val="1551605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3"/>
          <p:cNvSpPr>
            <a:spLocks noGrp="1"/>
          </p:cNvSpPr>
          <p:nvPr>
            <p:ph type="dt" sz="half" idx="10"/>
          </p:nvPr>
        </p:nvSpPr>
        <p:spPr/>
        <p:txBody>
          <a:bodyPr/>
          <a:lstStyle>
            <a:lvl1pPr>
              <a:defRPr/>
            </a:lvl1pPr>
          </a:lstStyle>
          <a:p>
            <a:pPr>
              <a:defRPr/>
            </a:pPr>
            <a:fld id="{04421569-46FF-499C-84EB-7BAC2FB01B06}" type="datetimeFigureOut">
              <a:rPr lang="lt-LT"/>
              <a:pPr>
                <a:defRPr/>
              </a:pPr>
              <a:t>2021.12.08</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4AE47CCC-023C-4D0B-BA86-712110B0369D}" type="slidenum">
              <a:rPr lang="lt-LT"/>
              <a:pPr>
                <a:defRPr/>
              </a:pPr>
              <a:t>‹#›</a:t>
            </a:fld>
            <a:endParaRPr lang="lt-LT"/>
          </a:p>
        </p:txBody>
      </p:sp>
    </p:spTree>
    <p:extLst>
      <p:ext uri="{BB962C8B-B14F-4D97-AF65-F5344CB8AC3E}">
        <p14:creationId xmlns:p14="http://schemas.microsoft.com/office/powerpoint/2010/main" xmlns="" val="1278558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a:t>Spustelėkite, jei norite keisite ruoš. pav. stilių</a:t>
            </a:r>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6" name="Turinio vietos rezervavimo ženklas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3"/>
          <p:cNvSpPr>
            <a:spLocks noGrp="1"/>
          </p:cNvSpPr>
          <p:nvPr>
            <p:ph type="dt" sz="half" idx="10"/>
          </p:nvPr>
        </p:nvSpPr>
        <p:spPr/>
        <p:txBody>
          <a:bodyPr/>
          <a:lstStyle>
            <a:lvl1pPr>
              <a:defRPr/>
            </a:lvl1pPr>
          </a:lstStyle>
          <a:p>
            <a:pPr>
              <a:defRPr/>
            </a:pPr>
            <a:fld id="{7177A1AC-2A0D-45B5-BE63-0E820E79FBE4}" type="datetimeFigureOut">
              <a:rPr lang="lt-LT"/>
              <a:pPr>
                <a:defRPr/>
              </a:pPr>
              <a:t>2021.12.08</a:t>
            </a:fld>
            <a:endParaRPr lang="lt-LT"/>
          </a:p>
        </p:txBody>
      </p:sp>
      <p:sp>
        <p:nvSpPr>
          <p:cNvPr id="8" name="Poraštės vietos rezervavimo ženklas 4"/>
          <p:cNvSpPr>
            <a:spLocks noGrp="1"/>
          </p:cNvSpPr>
          <p:nvPr>
            <p:ph type="ftr" sz="quarter" idx="11"/>
          </p:nvPr>
        </p:nvSpPr>
        <p:spPr/>
        <p:txBody>
          <a:bodyPr/>
          <a:lstStyle>
            <a:lvl1pPr>
              <a:defRPr/>
            </a:lvl1pPr>
          </a:lstStyle>
          <a:p>
            <a:pPr>
              <a:defRPr/>
            </a:pPr>
            <a:endParaRPr lang="lt-LT"/>
          </a:p>
        </p:txBody>
      </p:sp>
      <p:sp>
        <p:nvSpPr>
          <p:cNvPr id="9" name="Skaidrės numerio vietos rezervavimo ženklas 5"/>
          <p:cNvSpPr>
            <a:spLocks noGrp="1"/>
          </p:cNvSpPr>
          <p:nvPr>
            <p:ph type="sldNum" sz="quarter" idx="12"/>
          </p:nvPr>
        </p:nvSpPr>
        <p:spPr/>
        <p:txBody>
          <a:bodyPr/>
          <a:lstStyle>
            <a:lvl1pPr>
              <a:defRPr/>
            </a:lvl1pPr>
          </a:lstStyle>
          <a:p>
            <a:pPr>
              <a:defRPr/>
            </a:pPr>
            <a:fld id="{F53E886C-1F9B-4ED3-B8C2-94A050F83DD0}" type="slidenum">
              <a:rPr lang="lt-LT"/>
              <a:pPr>
                <a:defRPr/>
              </a:pPr>
              <a:t>‹#›</a:t>
            </a:fld>
            <a:endParaRPr lang="lt-LT"/>
          </a:p>
        </p:txBody>
      </p:sp>
    </p:spTree>
    <p:extLst>
      <p:ext uri="{BB962C8B-B14F-4D97-AF65-F5344CB8AC3E}">
        <p14:creationId xmlns:p14="http://schemas.microsoft.com/office/powerpoint/2010/main" xmlns="" val="1138525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Datos vietos rezervavimo ženklas 3"/>
          <p:cNvSpPr>
            <a:spLocks noGrp="1"/>
          </p:cNvSpPr>
          <p:nvPr>
            <p:ph type="dt" sz="half" idx="10"/>
          </p:nvPr>
        </p:nvSpPr>
        <p:spPr/>
        <p:txBody>
          <a:bodyPr/>
          <a:lstStyle>
            <a:lvl1pPr>
              <a:defRPr/>
            </a:lvl1pPr>
          </a:lstStyle>
          <a:p>
            <a:pPr>
              <a:defRPr/>
            </a:pPr>
            <a:fld id="{6AFBC5F0-F2D0-4E8C-AFF1-16DA7BAEE759}" type="datetimeFigureOut">
              <a:rPr lang="lt-LT"/>
              <a:pPr>
                <a:defRPr/>
              </a:pPr>
              <a:t>2021.12.08</a:t>
            </a:fld>
            <a:endParaRPr lang="lt-LT"/>
          </a:p>
        </p:txBody>
      </p:sp>
      <p:sp>
        <p:nvSpPr>
          <p:cNvPr id="4" name="Poraštės vietos rezervavimo ženklas 4"/>
          <p:cNvSpPr>
            <a:spLocks noGrp="1"/>
          </p:cNvSpPr>
          <p:nvPr>
            <p:ph type="ftr" sz="quarter" idx="11"/>
          </p:nvPr>
        </p:nvSpPr>
        <p:spPr/>
        <p:txBody>
          <a:bodyPr/>
          <a:lstStyle>
            <a:lvl1pPr>
              <a:defRPr/>
            </a:lvl1pPr>
          </a:lstStyle>
          <a:p>
            <a:pPr>
              <a:defRPr/>
            </a:pPr>
            <a:endParaRPr lang="lt-LT"/>
          </a:p>
        </p:txBody>
      </p:sp>
      <p:sp>
        <p:nvSpPr>
          <p:cNvPr id="5" name="Skaidrės numerio vietos rezervavimo ženklas 5"/>
          <p:cNvSpPr>
            <a:spLocks noGrp="1"/>
          </p:cNvSpPr>
          <p:nvPr>
            <p:ph type="sldNum" sz="quarter" idx="12"/>
          </p:nvPr>
        </p:nvSpPr>
        <p:spPr/>
        <p:txBody>
          <a:bodyPr/>
          <a:lstStyle>
            <a:lvl1pPr>
              <a:defRPr/>
            </a:lvl1pPr>
          </a:lstStyle>
          <a:p>
            <a:pPr>
              <a:defRPr/>
            </a:pPr>
            <a:fld id="{1CB2F6D6-CA86-4C88-BC3A-4895BD9B8A13}" type="slidenum">
              <a:rPr lang="lt-LT"/>
              <a:pPr>
                <a:defRPr/>
              </a:pPr>
              <a:t>‹#›</a:t>
            </a:fld>
            <a:endParaRPr lang="lt-LT"/>
          </a:p>
        </p:txBody>
      </p:sp>
    </p:spTree>
    <p:extLst>
      <p:ext uri="{BB962C8B-B14F-4D97-AF65-F5344CB8AC3E}">
        <p14:creationId xmlns:p14="http://schemas.microsoft.com/office/powerpoint/2010/main" xmlns="" val="341500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r>
              <a:rPr lang="en-GB" dirty="0"/>
              <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xmlns=""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xmlns=""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xmlns=""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xmlns="" val="3530524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3"/>
          <p:cNvSpPr>
            <a:spLocks noGrp="1"/>
          </p:cNvSpPr>
          <p:nvPr>
            <p:ph type="dt" sz="half" idx="10"/>
          </p:nvPr>
        </p:nvSpPr>
        <p:spPr/>
        <p:txBody>
          <a:bodyPr/>
          <a:lstStyle>
            <a:lvl1pPr>
              <a:defRPr/>
            </a:lvl1pPr>
          </a:lstStyle>
          <a:p>
            <a:pPr>
              <a:defRPr/>
            </a:pPr>
            <a:fld id="{4472D73E-7AD5-4E9D-8DDF-F05FB7724B42}" type="datetimeFigureOut">
              <a:rPr lang="lt-LT"/>
              <a:pPr>
                <a:defRPr/>
              </a:pPr>
              <a:t>2021.12.08</a:t>
            </a:fld>
            <a:endParaRPr lang="lt-LT"/>
          </a:p>
        </p:txBody>
      </p:sp>
      <p:sp>
        <p:nvSpPr>
          <p:cNvPr id="3" name="Poraštės vietos rezervavimo ženklas 4"/>
          <p:cNvSpPr>
            <a:spLocks noGrp="1"/>
          </p:cNvSpPr>
          <p:nvPr>
            <p:ph type="ftr" sz="quarter" idx="11"/>
          </p:nvPr>
        </p:nvSpPr>
        <p:spPr/>
        <p:txBody>
          <a:bodyPr/>
          <a:lstStyle>
            <a:lvl1pPr>
              <a:defRPr/>
            </a:lvl1pPr>
          </a:lstStyle>
          <a:p>
            <a:pPr>
              <a:defRPr/>
            </a:pPr>
            <a:endParaRPr lang="lt-LT"/>
          </a:p>
        </p:txBody>
      </p:sp>
      <p:sp>
        <p:nvSpPr>
          <p:cNvPr id="4" name="Skaidrės numerio vietos rezervavimo ženklas 5"/>
          <p:cNvSpPr>
            <a:spLocks noGrp="1"/>
          </p:cNvSpPr>
          <p:nvPr>
            <p:ph type="sldNum" sz="quarter" idx="12"/>
          </p:nvPr>
        </p:nvSpPr>
        <p:spPr/>
        <p:txBody>
          <a:bodyPr/>
          <a:lstStyle>
            <a:lvl1pPr>
              <a:defRPr/>
            </a:lvl1pPr>
          </a:lstStyle>
          <a:p>
            <a:pPr>
              <a:defRPr/>
            </a:pPr>
            <a:fld id="{A88966C1-4F7F-4380-BE6D-41C7196F64A5}" type="slidenum">
              <a:rPr lang="lt-LT"/>
              <a:pPr>
                <a:defRPr/>
              </a:pPr>
              <a:t>‹#›</a:t>
            </a:fld>
            <a:endParaRPr lang="lt-LT"/>
          </a:p>
        </p:txBody>
      </p:sp>
    </p:spTree>
    <p:extLst>
      <p:ext uri="{BB962C8B-B14F-4D97-AF65-F5344CB8AC3E}">
        <p14:creationId xmlns:p14="http://schemas.microsoft.com/office/powerpoint/2010/main" xmlns="" val="3477690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1" y="273050"/>
            <a:ext cx="4011084" cy="1162050"/>
          </a:xfrm>
        </p:spPr>
        <p:txBody>
          <a:bodyPr anchor="b"/>
          <a:lstStyle>
            <a:lvl1pPr algn="l">
              <a:defRPr sz="2000" b="1"/>
            </a:lvl1pPr>
          </a:lstStyle>
          <a:p>
            <a:r>
              <a:rPr lang="lt-LT"/>
              <a:t>Spustelėkite, jei norite keisite ruoš. pav. stilių</a:t>
            </a:r>
          </a:p>
        </p:txBody>
      </p:sp>
      <p:sp>
        <p:nvSpPr>
          <p:cNvPr id="3" name="Turinio vietos rezervavimo ženklas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8D711B23-AF82-4335-92DB-F21450F0507A}" type="datetimeFigureOut">
              <a:rPr lang="lt-LT"/>
              <a:pPr>
                <a:defRPr/>
              </a:pPr>
              <a:t>2021.12.08</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24BE0A7D-F355-482B-B0E6-A5B78EEFB697}" type="slidenum">
              <a:rPr lang="lt-LT"/>
              <a:pPr>
                <a:defRPr/>
              </a:pPr>
              <a:t>‹#›</a:t>
            </a:fld>
            <a:endParaRPr lang="lt-LT"/>
          </a:p>
        </p:txBody>
      </p:sp>
    </p:spTree>
    <p:extLst>
      <p:ext uri="{BB962C8B-B14F-4D97-AF65-F5344CB8AC3E}">
        <p14:creationId xmlns:p14="http://schemas.microsoft.com/office/powerpoint/2010/main" xmlns="" val="3097035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a:t>Spustelėkite, jei norite keisite ruoš. pav. stilių</a:t>
            </a:r>
          </a:p>
        </p:txBody>
      </p:sp>
      <p:sp>
        <p:nvSpPr>
          <p:cNvPr id="3" name="Paveikslėlio vietos rezervavimo ženklas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3AB399F1-CB62-4D85-9293-EAAEAEB37D5A}" type="datetimeFigureOut">
              <a:rPr lang="lt-LT"/>
              <a:pPr>
                <a:defRPr/>
              </a:pPr>
              <a:t>2021.12.08</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D12FB274-A59E-4A91-8D56-1C6465C6619A}" type="slidenum">
              <a:rPr lang="lt-LT"/>
              <a:pPr>
                <a:defRPr/>
              </a:pPr>
              <a:t>‹#›</a:t>
            </a:fld>
            <a:endParaRPr lang="lt-LT"/>
          </a:p>
        </p:txBody>
      </p:sp>
    </p:spTree>
    <p:extLst>
      <p:ext uri="{BB962C8B-B14F-4D97-AF65-F5344CB8AC3E}">
        <p14:creationId xmlns:p14="http://schemas.microsoft.com/office/powerpoint/2010/main" xmlns="" val="2766714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Vertikalaus teksto vietos rezervavimo ženklas 2"/>
          <p:cNvSpPr>
            <a:spLocks noGrp="1"/>
          </p:cNvSpPr>
          <p:nvPr>
            <p:ph type="body" orient="vert" idx="1"/>
          </p:nvPr>
        </p:nvSpPr>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E7BDBCBD-B9D1-47F5-9B9F-93AAD712E2B7}" type="datetimeFigureOut">
              <a:rPr lang="lt-LT"/>
              <a:pPr>
                <a:defRPr/>
              </a:pPr>
              <a:t>2021.12.08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33CB22BC-2099-4566-9C4D-A8896F135858}" type="slidenum">
              <a:rPr lang="lt-LT"/>
              <a:pPr>
                <a:defRPr/>
              </a:pPr>
              <a:t>‹#›</a:t>
            </a:fld>
            <a:endParaRPr lang="lt-LT"/>
          </a:p>
        </p:txBody>
      </p:sp>
    </p:spTree>
    <p:extLst>
      <p:ext uri="{BB962C8B-B14F-4D97-AF65-F5344CB8AC3E}">
        <p14:creationId xmlns:p14="http://schemas.microsoft.com/office/powerpoint/2010/main" xmlns="" val="2869251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839200" y="274639"/>
            <a:ext cx="2743200" cy="5851525"/>
          </a:xfrm>
        </p:spPr>
        <p:txBody>
          <a:bodyPr vert="eaVert"/>
          <a:lstStyle/>
          <a:p>
            <a:r>
              <a:rPr lang="lt-LT"/>
              <a:t>Spustelėkite, jei norite keisite ruoš. pav. stilių</a:t>
            </a:r>
          </a:p>
        </p:txBody>
      </p:sp>
      <p:sp>
        <p:nvSpPr>
          <p:cNvPr id="3" name="Vertikalaus teksto vietos rezervavimo ženklas 2"/>
          <p:cNvSpPr>
            <a:spLocks noGrp="1"/>
          </p:cNvSpPr>
          <p:nvPr>
            <p:ph type="body" orient="vert" idx="1"/>
          </p:nvPr>
        </p:nvSpPr>
        <p:spPr>
          <a:xfrm>
            <a:off x="609600" y="274639"/>
            <a:ext cx="8026400" cy="5851525"/>
          </a:xfrm>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7C75587B-9E24-4486-8912-AAA3C5532FDA}" type="datetimeFigureOut">
              <a:rPr lang="lt-LT"/>
              <a:pPr>
                <a:defRPr/>
              </a:pPr>
              <a:t>2021.12.08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1772FDAB-90E3-4A8E-BB75-C12FF8CF9860}" type="slidenum">
              <a:rPr lang="lt-LT"/>
              <a:pPr>
                <a:defRPr/>
              </a:pPr>
              <a:t>‹#›</a:t>
            </a:fld>
            <a:endParaRPr lang="lt-LT"/>
          </a:p>
        </p:txBody>
      </p:sp>
    </p:spTree>
    <p:extLst>
      <p:ext uri="{BB962C8B-B14F-4D97-AF65-F5344CB8AC3E}">
        <p14:creationId xmlns:p14="http://schemas.microsoft.com/office/powerpoint/2010/main" xmlns="" val="85701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xmlns=""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xmlns=""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xmlns=""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xmlns=""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xmlns=""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xmlns=""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xmlns=""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xmlns=""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xmlns=""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xmlns=""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xmlns=""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xmlns=""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xmlns=""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xmlns=""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xmlns=""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xmlns=""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xmlns=""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xmlns=""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xmlns=""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xmlns=""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xmlns=""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xmlns=""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xmlns=""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xmlns=""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xmlns=""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xmlns=""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xmlns=""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xmlns=""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xmlns=""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xmlns=""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xmlns=""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xmlns=""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xmlns=""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xmlns=""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xmlns=""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xmlns=""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xmlns=""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xmlns=""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xmlns=""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xmlns=""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xmlns=""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xmlns=""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xmlns=""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xmlns=""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xmlns=""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xmlns=""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xmlns=""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xmlns=""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xmlns=""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xmlns=""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xmlns=""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xmlns=""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xmlns=""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avadinimo vietos rezervavimo ženklas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Spustelėkite, jei norite keisite ruoš. pav. stilių</a:t>
            </a:r>
          </a:p>
        </p:txBody>
      </p:sp>
      <p:sp>
        <p:nvSpPr>
          <p:cNvPr id="1027" name="Teksto vietos rezervavimo ženklas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ruošinio teksto stiliams keisti</a:t>
            </a:r>
          </a:p>
          <a:p>
            <a:pPr lvl="1"/>
            <a:r>
              <a:rPr lang="lt-LT" altLang="lt-LT"/>
              <a:t>Antras lygmuo</a:t>
            </a:r>
          </a:p>
          <a:p>
            <a:pPr lvl="2"/>
            <a:r>
              <a:rPr lang="lt-LT" altLang="lt-LT"/>
              <a:t>Trečias lygmuo</a:t>
            </a:r>
          </a:p>
          <a:p>
            <a:pPr lvl="3"/>
            <a:r>
              <a:rPr lang="lt-LT" altLang="lt-LT"/>
              <a:t>Ketvirtas lygmuo</a:t>
            </a:r>
          </a:p>
          <a:p>
            <a:pPr lvl="4"/>
            <a:r>
              <a:rPr lang="lt-LT" altLang="lt-LT"/>
              <a:t>Penktas lygmuo</a:t>
            </a:r>
          </a:p>
        </p:txBody>
      </p:sp>
      <p:sp>
        <p:nvSpPr>
          <p:cNvPr id="4" name="Datos vietos rezervavimo ženklas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653D544-48B5-4AF0-AFC8-68AA7FAD84C4}" type="datetimeFigureOut">
              <a:rPr lang="lt-LT"/>
              <a:pPr>
                <a:defRPr/>
              </a:pPr>
              <a:t>2021.12.08</a:t>
            </a:fld>
            <a:endParaRPr lang="lt-LT"/>
          </a:p>
        </p:txBody>
      </p:sp>
      <p:sp>
        <p:nvSpPr>
          <p:cNvPr id="5" name="Poraštės vietos rezervavimo ženklas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lt-LT"/>
          </a:p>
        </p:txBody>
      </p:sp>
      <p:sp>
        <p:nvSpPr>
          <p:cNvPr id="6" name="Skaidrės numerio vietos rezervavimo ženklas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5DA8E95-1E5D-4A00-A4F4-512F4B151688}" type="slidenum">
              <a:rPr lang="lt-LT"/>
              <a:pPr>
                <a:defRPr/>
              </a:pPr>
              <a:t>‹#›</a:t>
            </a:fld>
            <a:endParaRPr lang="lt-LT"/>
          </a:p>
        </p:txBody>
      </p:sp>
    </p:spTree>
    <p:extLst>
      <p:ext uri="{BB962C8B-B14F-4D97-AF65-F5344CB8AC3E}">
        <p14:creationId xmlns:p14="http://schemas.microsoft.com/office/powerpoint/2010/main" xmlns="" val="34709539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7BC374E7-D3F1-2843-977A-B6E65961963F}"/>
              </a:ext>
            </a:extLst>
          </p:cNvPr>
          <p:cNvSpPr>
            <a:spLocks noGrp="1"/>
          </p:cNvSpPr>
          <p:nvPr>
            <p:ph type="subTitle" idx="1"/>
          </p:nvPr>
        </p:nvSpPr>
        <p:spPr>
          <a:xfrm>
            <a:off x="646176" y="5315451"/>
            <a:ext cx="10964979" cy="1035658"/>
          </a:xfrm>
        </p:spPr>
        <p:txBody>
          <a:bodyPr>
            <a:noAutofit/>
          </a:bodyPr>
          <a:lstStyle/>
          <a:p>
            <a:pPr algn="ctr"/>
            <a:r>
              <a:rPr lang="lt-LT" sz="3200" dirty="0">
                <a:latin typeface="Times New Roman" panose="02020603050405020304" pitchFamily="18" charset="0"/>
                <a:cs typeface="Times New Roman" panose="02020603050405020304" pitchFamily="18" charset="0"/>
              </a:rPr>
              <a:t>Visuomenės sveikatos specialistė</a:t>
            </a:r>
          </a:p>
          <a:p>
            <a:pPr algn="ctr"/>
            <a:r>
              <a:rPr lang="lt-LT" sz="3200" dirty="0">
                <a:latin typeface="Times New Roman" panose="02020603050405020304" pitchFamily="18" charset="0"/>
                <a:cs typeface="Times New Roman" panose="02020603050405020304" pitchFamily="18" charset="0"/>
              </a:rPr>
              <a:t>Laura </a:t>
            </a:r>
            <a:r>
              <a:rPr lang="lt-LT" sz="3200" dirty="0" err="1">
                <a:latin typeface="Times New Roman" panose="02020603050405020304" pitchFamily="18" charset="0"/>
                <a:cs typeface="Times New Roman" panose="02020603050405020304" pitchFamily="18" charset="0"/>
              </a:rPr>
              <a:t>Pukinskienė</a:t>
            </a:r>
            <a:endParaRPr lang="en-US" sz="32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xmlns="" id="{B75D8568-8448-2740-89CC-8FE3774E3049}"/>
              </a:ext>
            </a:extLst>
          </p:cNvPr>
          <p:cNvSpPr>
            <a:spLocks noGrp="1"/>
          </p:cNvSpPr>
          <p:nvPr>
            <p:ph type="ftr" sz="quarter" idx="11"/>
          </p:nvPr>
        </p:nvSpPr>
        <p:spPr>
          <a:xfrm>
            <a:off x="646177" y="2838875"/>
            <a:ext cx="10964978" cy="2195583"/>
          </a:xfrm>
        </p:spPr>
        <p:txBody>
          <a:bodyPr/>
          <a:lstStyle/>
          <a:p>
            <a:pPr algn="ctr"/>
            <a:r>
              <a:rPr kumimoji="0" lang="lt-LT" sz="35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KLAIPĖDOS MIESTO LOPŠELĮ-DARŽELĮ ,,</a:t>
            </a:r>
            <a:r>
              <a:rPr lang="lt-LT" sz="3500" b="1" dirty="0">
                <a:solidFill>
                  <a:srgbClr val="FFFFFF"/>
                </a:solidFill>
                <a:latin typeface="Times New Roman" pitchFamily="18" charset="0"/>
                <a:ea typeface="+mj-ea"/>
                <a:cs typeface="Times New Roman" pitchFamily="18" charset="0"/>
              </a:rPr>
              <a:t>EGLUTĖ</a:t>
            </a:r>
            <a:r>
              <a:rPr kumimoji="0" lang="lt-LT" sz="35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LANKANČIŲ VAIKŲ PROFILAKTINIŲ SVEIKATOS PATIKRINIMŲ 2021-2022 M.M. DUOMENŲ ANALIZĖ</a:t>
            </a:r>
            <a:r>
              <a:rPr kumimoji="0" lang="lt-LT" sz="35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r>
            <a:br>
              <a:rPr kumimoji="0" lang="lt-LT" sz="35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en-GB" sz="35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03132" y="467517"/>
            <a:ext cx="3996267" cy="903871"/>
          </a:xfrm>
          <a:prstGeom prst="rect">
            <a:avLst/>
          </a:prstGeom>
        </p:spPr>
      </p:pic>
    </p:spTree>
    <p:extLst>
      <p:ext uri="{BB962C8B-B14F-4D97-AF65-F5344CB8AC3E}">
        <p14:creationId xmlns:p14="http://schemas.microsoft.com/office/powerpoint/2010/main" xmlns=""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0" y="2794898"/>
            <a:ext cx="12445339"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FIZINIO LAVINIMO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GRUPĖS</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xmlns=""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59E3C04-FD78-4A4F-8018-03AACE271CAA}"/>
              </a:ext>
            </a:extLst>
          </p:cNvPr>
          <p:cNvSpPr>
            <a:spLocks noGrp="1"/>
          </p:cNvSpPr>
          <p:nvPr>
            <p:ph type="title"/>
          </p:nvPr>
        </p:nvSpPr>
        <p:spPr>
          <a:xfrm>
            <a:off x="83127" y="145516"/>
            <a:ext cx="12742224" cy="939119"/>
          </a:xfrm>
        </p:spPr>
        <p:txBody>
          <a:bodyPr/>
          <a:lstStyle/>
          <a:p>
            <a:pPr algn="ctr"/>
            <a:r>
              <a:rPr lang="lt-LT" altLang="lt-LT" sz="3500" b="1" dirty="0">
                <a:solidFill>
                  <a:srgbClr val="993366"/>
                </a:solidFill>
                <a:latin typeface="Times New Roman" pitchFamily="18" charset="0"/>
                <a:cs typeface="Times New Roman" pitchFamily="18" charset="0"/>
              </a:rPr>
              <a:t>Vaikų pasiskirstymas pagal fizinio </a:t>
            </a:r>
            <a:br>
              <a:rPr lang="lt-LT" altLang="lt-LT" sz="3500" b="1" dirty="0">
                <a:solidFill>
                  <a:srgbClr val="993366"/>
                </a:solidFill>
                <a:latin typeface="Times New Roman" pitchFamily="18" charset="0"/>
                <a:cs typeface="Times New Roman" pitchFamily="18" charset="0"/>
              </a:rPr>
            </a:br>
            <a:r>
              <a:rPr lang="lt-LT" altLang="lt-LT" sz="3500" b="1" dirty="0">
                <a:solidFill>
                  <a:srgbClr val="993366"/>
                </a:solidFill>
                <a:latin typeface="Times New Roman" pitchFamily="18" charset="0"/>
                <a:cs typeface="Times New Roman" pitchFamily="18" charset="0"/>
              </a:rPr>
              <a:t>ugdymo grupes, 2020-2022 </a:t>
            </a:r>
            <a:r>
              <a:rPr lang="lt-LT" altLang="lt-LT" sz="3500" b="1" dirty="0" err="1">
                <a:solidFill>
                  <a:srgbClr val="993366"/>
                </a:solidFill>
                <a:latin typeface="Times New Roman" pitchFamily="18" charset="0"/>
                <a:cs typeface="Times New Roman" pitchFamily="18" charset="0"/>
              </a:rPr>
              <a:t>m.M</a:t>
            </a:r>
            <a:r>
              <a:rPr lang="lt-LT" altLang="lt-LT" sz="3500" b="1" dirty="0">
                <a:solidFill>
                  <a:srgbClr val="993366"/>
                </a:solidFill>
                <a:latin typeface="Times New Roman" pitchFamily="18" charset="0"/>
                <a:cs typeface="Times New Roman" pitchFamily="18" charset="0"/>
              </a:rPr>
              <a:t>. (</a:t>
            </a:r>
            <a:r>
              <a:rPr kumimoji="0" lang="lt-LT" altLang="lt-LT" sz="35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proc.)</a:t>
            </a:r>
            <a:endParaRPr lang="en-US" sz="3500" dirty="0">
              <a:solidFill>
                <a:srgbClr val="993366"/>
              </a:solidFill>
            </a:endParaRPr>
          </a:p>
        </p:txBody>
      </p:sp>
      <p:sp>
        <p:nvSpPr>
          <p:cNvPr id="6" name="Skaidrės numerio vietos rezervavimo ženklas 5">
            <a:extLst>
              <a:ext uri="{FF2B5EF4-FFF2-40B4-BE49-F238E27FC236}">
                <a16:creationId xmlns:a16="http://schemas.microsoft.com/office/drawing/2014/main" xmlns="" id="{2BA24995-9E6B-418A-A5E7-706AC56F0395}"/>
              </a:ext>
            </a:extLst>
          </p:cNvPr>
          <p:cNvSpPr>
            <a:spLocks noGrp="1"/>
          </p:cNvSpPr>
          <p:nvPr>
            <p:ph type="sldNum" sz="quarter" idx="12"/>
          </p:nvPr>
        </p:nvSpPr>
        <p:spPr/>
        <p:txBody>
          <a:bodyPr/>
          <a:lstStyle/>
          <a:p>
            <a:fld id="{53969381-6070-C14C-AC19-9F0CCB6EE0F1}" type="slidenum">
              <a:rPr lang="en-US" smtClean="0"/>
              <a:pPr/>
              <a:t>11</a:t>
            </a:fld>
            <a:endParaRPr lang="en-US"/>
          </a:p>
        </p:txBody>
      </p:sp>
      <p:graphicFrame>
        <p:nvGraphicFramePr>
          <p:cNvPr id="7" name="Turinio vietos rezervavimo ženklas 3">
            <a:extLst>
              <a:ext uri="{FF2B5EF4-FFF2-40B4-BE49-F238E27FC236}">
                <a16:creationId xmlns:a16="http://schemas.microsoft.com/office/drawing/2014/main" xmlns="" id="{31A22CF8-E7D3-44BD-B678-2A7BF4757A4B}"/>
              </a:ext>
            </a:extLst>
          </p:cNvPr>
          <p:cNvGraphicFramePr>
            <a:graphicFrameLocks/>
          </p:cNvGraphicFramePr>
          <p:nvPr>
            <p:extLst>
              <p:ext uri="{D42A27DB-BD31-4B8C-83A1-F6EECF244321}">
                <p14:modId xmlns:p14="http://schemas.microsoft.com/office/powerpoint/2010/main" xmlns="" val="3828609213"/>
              </p:ext>
            </p:extLst>
          </p:nvPr>
        </p:nvGraphicFramePr>
        <p:xfrm>
          <a:off x="542544" y="1076223"/>
          <a:ext cx="11106912" cy="53185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xmlns="" id="{1148FD23-2996-40BF-923C-A209BE9A200F}"/>
              </a:ext>
            </a:extLst>
          </p:cNvPr>
          <p:cNvSpPr txBox="1"/>
          <p:nvPr/>
        </p:nvSpPr>
        <p:spPr>
          <a:xfrm>
            <a:off x="0" y="6419232"/>
            <a:ext cx="63711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0608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0" y="304427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xmlns=""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xmlns="" id="{A6B387A0-2E84-493A-A848-D317B52A7D87}"/>
              </a:ext>
            </a:extLst>
          </p:cNvPr>
          <p:cNvSpPr>
            <a:spLocks noGrp="1"/>
          </p:cNvSpPr>
          <p:nvPr>
            <p:ph type="sldNum" sz="quarter" idx="12"/>
          </p:nvPr>
        </p:nvSpPr>
        <p:spPr/>
        <p:txBody>
          <a:bodyPr/>
          <a:lstStyle/>
          <a:p>
            <a:fld id="{53969381-6070-C14C-AC19-9F0CCB6EE0F1}" type="slidenum">
              <a:rPr lang="en-US" smtClean="0"/>
              <a:pPr/>
              <a:t>13</a:t>
            </a:fld>
            <a:endParaRPr lang="en-US"/>
          </a:p>
        </p:txBody>
      </p:sp>
      <p:graphicFrame>
        <p:nvGraphicFramePr>
          <p:cNvPr id="7" name="Content Placeholder 5">
            <a:extLst>
              <a:ext uri="{FF2B5EF4-FFF2-40B4-BE49-F238E27FC236}">
                <a16:creationId xmlns:a16="http://schemas.microsoft.com/office/drawing/2014/main" xmlns="" id="{03D81BD1-7B8D-4FB7-86B3-EF991D4B5AE2}"/>
              </a:ext>
            </a:extLst>
          </p:cNvPr>
          <p:cNvGraphicFramePr>
            <a:graphicFrameLocks/>
          </p:cNvGraphicFramePr>
          <p:nvPr>
            <p:extLst>
              <p:ext uri="{D42A27DB-BD31-4B8C-83A1-F6EECF244321}">
                <p14:modId xmlns:p14="http://schemas.microsoft.com/office/powerpoint/2010/main" xmlns="" val="1598738176"/>
              </p:ext>
            </p:extLst>
          </p:nvPr>
        </p:nvGraphicFramePr>
        <p:xfrm>
          <a:off x="439387" y="1291344"/>
          <a:ext cx="11329060" cy="501445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xmlns="" id="{40D2A28A-2F28-4524-AF0B-2EE34B7D8E3C}"/>
              </a:ext>
            </a:extLst>
          </p:cNvPr>
          <p:cNvSpPr txBox="1"/>
          <p:nvPr/>
        </p:nvSpPr>
        <p:spPr>
          <a:xfrm>
            <a:off x="1931476" y="121794"/>
            <a:ext cx="8329047" cy="1169551"/>
          </a:xfrm>
          <a:prstGeom prst="rect">
            <a:avLst/>
          </a:prstGeom>
          <a:noFill/>
        </p:spPr>
        <p:txBody>
          <a:bodyPr wrap="square">
            <a:spAutoFit/>
          </a:bodyPr>
          <a:lstStyle/>
          <a:p>
            <a:r>
              <a:rPr lang="en-US" altLang="lt-LT" sz="3500" b="1" dirty="0">
                <a:solidFill>
                  <a:srgbClr val="993366"/>
                </a:solidFill>
                <a:latin typeface="Times New Roman" pitchFamily="18" charset="0"/>
                <a:cs typeface="Times New Roman" pitchFamily="18" charset="0"/>
              </a:rPr>
              <a:t>V</a:t>
            </a:r>
            <a:r>
              <a:rPr lang="lt-LT" altLang="lt-LT" sz="3500" b="1" dirty="0">
                <a:solidFill>
                  <a:srgbClr val="993366"/>
                </a:solidFill>
                <a:latin typeface="Times New Roman" pitchFamily="18" charset="0"/>
                <a:cs typeface="Times New Roman" pitchFamily="18" charset="0"/>
              </a:rPr>
              <a:t>AIKAI</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TURINTYS SVEIKUS</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DANTIS</a:t>
            </a:r>
            <a:r>
              <a:rPr lang="en-US" altLang="lt-LT" sz="3500" b="1" dirty="0">
                <a:solidFill>
                  <a:srgbClr val="993366"/>
                </a:solidFill>
                <a:latin typeface="Times New Roman" pitchFamily="18" charset="0"/>
                <a:cs typeface="Times New Roman" pitchFamily="18" charset="0"/>
              </a:rPr>
              <a:t>, </a:t>
            </a:r>
            <a:endParaRPr lang="lt-LT" altLang="lt-LT" sz="3500" b="1" dirty="0">
              <a:solidFill>
                <a:srgbClr val="993366"/>
              </a:solidFill>
              <a:latin typeface="Times New Roman" pitchFamily="18" charset="0"/>
              <a:cs typeface="Times New Roman" pitchFamily="18" charset="0"/>
            </a:endParaRPr>
          </a:p>
          <a:p>
            <a:pPr algn="ctr"/>
            <a:r>
              <a:rPr lang="en-US" altLang="lt-LT" sz="3500" b="1" dirty="0">
                <a:solidFill>
                  <a:srgbClr val="993366"/>
                </a:solidFill>
                <a:latin typeface="Times New Roman" pitchFamily="18" charset="0"/>
                <a:cs typeface="Times New Roman" pitchFamily="18" charset="0"/>
              </a:rPr>
              <a:t>202</a:t>
            </a:r>
            <a:r>
              <a:rPr lang="lt-LT" altLang="lt-LT" sz="3500" b="1" dirty="0">
                <a:solidFill>
                  <a:srgbClr val="993366"/>
                </a:solidFill>
                <a:latin typeface="Times New Roman" pitchFamily="18" charset="0"/>
                <a:cs typeface="Times New Roman" pitchFamily="18" charset="0"/>
              </a:rPr>
              <a:t>1</a:t>
            </a:r>
            <a:r>
              <a:rPr lang="en-US" altLang="lt-LT" sz="3500" b="1" dirty="0">
                <a:solidFill>
                  <a:srgbClr val="993366"/>
                </a:solidFill>
                <a:latin typeface="Times New Roman" pitchFamily="18" charset="0"/>
                <a:cs typeface="Times New Roman" pitchFamily="18" charset="0"/>
              </a:rPr>
              <a:t>/202</a:t>
            </a:r>
            <a:r>
              <a:rPr lang="lt-LT" altLang="lt-LT" sz="3500" b="1" dirty="0">
                <a:solidFill>
                  <a:srgbClr val="993366"/>
                </a:solidFill>
                <a:latin typeface="Times New Roman" pitchFamily="18" charset="0"/>
                <a:cs typeface="Times New Roman" pitchFamily="18" charset="0"/>
              </a:rPr>
              <a:t>2</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M.M. (proc.)</a:t>
            </a:r>
            <a:endParaRPr lang="en-US" sz="3500" dirty="0">
              <a:solidFill>
                <a:srgbClr val="993366"/>
              </a:solidFill>
            </a:endParaRPr>
          </a:p>
        </p:txBody>
      </p:sp>
      <p:sp>
        <p:nvSpPr>
          <p:cNvPr id="11" name="TextBox 10">
            <a:extLst>
              <a:ext uri="{FF2B5EF4-FFF2-40B4-BE49-F238E27FC236}">
                <a16:creationId xmlns:a16="http://schemas.microsoft.com/office/drawing/2014/main" xmlns=""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3920696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7D0F48D-AF35-4328-956B-9AB032C4D04B}"/>
              </a:ext>
            </a:extLst>
          </p:cNvPr>
          <p:cNvSpPr>
            <a:spLocks noGrp="1"/>
          </p:cNvSpPr>
          <p:nvPr>
            <p:ph type="title"/>
          </p:nvPr>
        </p:nvSpPr>
        <p:spPr>
          <a:xfrm>
            <a:off x="251519" y="-275802"/>
            <a:ext cx="11815828" cy="1545838"/>
          </a:xfrm>
        </p:spPr>
        <p:txBody>
          <a:bodyPr/>
          <a:lstStyle/>
          <a:p>
            <a:pPr algn="ctr"/>
            <a:r>
              <a:rPr lang="lt-LT" altLang="lt-LT" sz="3500" b="1" dirty="0">
                <a:solidFill>
                  <a:srgbClr val="993366"/>
                </a:solidFill>
                <a:latin typeface="Times New Roman" pitchFamily="18" charset="0"/>
                <a:cs typeface="Times New Roman" pitchFamily="18" charset="0"/>
              </a:rPr>
              <a:t>Dantų ėduonies intensyvumo (</a:t>
            </a:r>
            <a:r>
              <a:rPr lang="en-US" altLang="lt-LT" sz="3500" b="1" dirty="0" err="1">
                <a:solidFill>
                  <a:srgbClr val="993366"/>
                </a:solidFill>
                <a:latin typeface="Times New Roman" pitchFamily="18" charset="0"/>
                <a:cs typeface="Times New Roman" pitchFamily="18" charset="0"/>
              </a:rPr>
              <a:t>kpi+KPI</a:t>
            </a:r>
            <a:r>
              <a:rPr lang="lt-LT" altLang="lt-LT" sz="3500" b="1" dirty="0">
                <a:solidFill>
                  <a:srgbClr val="993366"/>
                </a:solidFill>
                <a:latin typeface="Times New Roman" pitchFamily="18" charset="0"/>
                <a:cs typeface="Times New Roman" pitchFamily="18" charset="0"/>
              </a:rPr>
              <a:t>)</a:t>
            </a:r>
            <a:r>
              <a:rPr lang="en-US" altLang="lt-LT" sz="3500" b="1" dirty="0">
                <a:solidFill>
                  <a:srgbClr val="993366"/>
                </a:solidFill>
                <a:latin typeface="Times New Roman" pitchFamily="18" charset="0"/>
                <a:cs typeface="Times New Roman" pitchFamily="18" charset="0"/>
              </a:rPr>
              <a:t> </a:t>
            </a:r>
            <a:r>
              <a:rPr lang="en-US" altLang="lt-LT" sz="3500" b="1" dirty="0" err="1">
                <a:solidFill>
                  <a:srgbClr val="993366"/>
                </a:solidFill>
                <a:latin typeface="Times New Roman" pitchFamily="18" charset="0"/>
                <a:cs typeface="Times New Roman" pitchFamily="18" charset="0"/>
              </a:rPr>
              <a:t>indeksas</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20</a:t>
            </a:r>
            <a:r>
              <a:rPr lang="en-US" altLang="lt-LT" sz="3500" b="1" dirty="0">
                <a:solidFill>
                  <a:srgbClr val="993366"/>
                </a:solidFill>
                <a:latin typeface="Times New Roman" pitchFamily="18" charset="0"/>
                <a:cs typeface="Times New Roman" pitchFamily="18" charset="0"/>
              </a:rPr>
              <a:t>2</a:t>
            </a:r>
            <a:r>
              <a:rPr lang="lt-LT" altLang="lt-LT" sz="3500" b="1" dirty="0">
                <a:solidFill>
                  <a:srgbClr val="993366"/>
                </a:solidFill>
                <a:latin typeface="Times New Roman" pitchFamily="18" charset="0"/>
                <a:cs typeface="Times New Roman" pitchFamily="18" charset="0"/>
              </a:rPr>
              <a:t>1</a:t>
            </a:r>
            <a:r>
              <a:rPr lang="en-US" altLang="lt-LT" sz="3500" b="1" dirty="0">
                <a:solidFill>
                  <a:srgbClr val="993366"/>
                </a:solidFill>
                <a:latin typeface="Times New Roman" pitchFamily="18" charset="0"/>
                <a:cs typeface="Times New Roman" pitchFamily="18" charset="0"/>
              </a:rPr>
              <a:t>/</a:t>
            </a:r>
            <a:r>
              <a:rPr lang="lt-LT" altLang="lt-LT" sz="3500" b="1" dirty="0">
                <a:solidFill>
                  <a:srgbClr val="993366"/>
                </a:solidFill>
                <a:latin typeface="Times New Roman" pitchFamily="18" charset="0"/>
                <a:cs typeface="Times New Roman" pitchFamily="18" charset="0"/>
              </a:rPr>
              <a:t>2022 </a:t>
            </a:r>
            <a:r>
              <a:rPr lang="lt-LT" altLang="lt-LT" sz="3500" b="1" dirty="0" err="1">
                <a:solidFill>
                  <a:srgbClr val="993366"/>
                </a:solidFill>
                <a:latin typeface="Times New Roman" pitchFamily="18" charset="0"/>
                <a:cs typeface="Times New Roman" pitchFamily="18" charset="0"/>
              </a:rPr>
              <a:t>m.m</a:t>
            </a:r>
            <a:r>
              <a:rPr lang="lt-LT" altLang="lt-LT" sz="3500" b="1" dirty="0">
                <a:solidFill>
                  <a:srgbClr val="993366"/>
                </a:solidFill>
                <a:latin typeface="Times New Roman" pitchFamily="18" charset="0"/>
                <a:cs typeface="Times New Roman" pitchFamily="18" charset="0"/>
              </a:rPr>
              <a:t>.</a:t>
            </a:r>
            <a:endParaRPr lang="en-US" sz="3500" dirty="0">
              <a:solidFill>
                <a:srgbClr val="993366"/>
              </a:solidFill>
            </a:endParaRPr>
          </a:p>
        </p:txBody>
      </p:sp>
      <p:sp>
        <p:nvSpPr>
          <p:cNvPr id="4" name="Poraštės vietos rezervavimo ženklas 3">
            <a:extLst>
              <a:ext uri="{FF2B5EF4-FFF2-40B4-BE49-F238E27FC236}">
                <a16:creationId xmlns:a16="http://schemas.microsoft.com/office/drawing/2014/main" xmlns="" id="{E7333EA7-11B6-480F-A3FE-0EEDED486A0A}"/>
              </a:ext>
            </a:extLst>
          </p:cNvPr>
          <p:cNvSpPr>
            <a:spLocks noGrp="1"/>
          </p:cNvSpPr>
          <p:nvPr>
            <p:ph type="ftr" sz="quarter" idx="11"/>
          </p:nvPr>
        </p:nvSpPr>
        <p:spPr>
          <a:xfrm>
            <a:off x="0" y="638464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endParaRPr lang="en-US" sz="1800" dirty="0"/>
          </a:p>
        </p:txBody>
      </p:sp>
      <p:sp>
        <p:nvSpPr>
          <p:cNvPr id="5" name="Skaidrės numerio vietos rezervavimo ženklas 4">
            <a:extLst>
              <a:ext uri="{FF2B5EF4-FFF2-40B4-BE49-F238E27FC236}">
                <a16:creationId xmlns:a16="http://schemas.microsoft.com/office/drawing/2014/main" xmlns="" id="{63932157-C1A5-4B58-A007-D5DE3C822293}"/>
              </a:ext>
            </a:extLst>
          </p:cNvPr>
          <p:cNvSpPr>
            <a:spLocks noGrp="1"/>
          </p:cNvSpPr>
          <p:nvPr>
            <p:ph type="sldNum" sz="quarter" idx="12"/>
          </p:nvPr>
        </p:nvSpPr>
        <p:spPr/>
        <p:txBody>
          <a:bodyPr/>
          <a:lstStyle/>
          <a:p>
            <a:fld id="{53969381-6070-C14C-AC19-9F0CCB6EE0F1}" type="slidenum">
              <a:rPr lang="en-US" smtClean="0"/>
              <a:pPr/>
              <a:t>14</a:t>
            </a:fld>
            <a:endParaRPr lang="en-US"/>
          </a:p>
        </p:txBody>
      </p:sp>
      <p:sp>
        <p:nvSpPr>
          <p:cNvPr id="8" name="Rounded Rectangle 1">
            <a:extLst>
              <a:ext uri="{FF2B5EF4-FFF2-40B4-BE49-F238E27FC236}">
                <a16:creationId xmlns:a16="http://schemas.microsoft.com/office/drawing/2014/main" xmlns="" id="{D15348CB-008E-4339-BA9B-98E40F36DCF9}"/>
              </a:ext>
            </a:extLst>
          </p:cNvPr>
          <p:cNvSpPr/>
          <p:nvPr/>
        </p:nvSpPr>
        <p:spPr>
          <a:xfrm>
            <a:off x="9348193" y="1380428"/>
            <a:ext cx="2592288" cy="1461204"/>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kpi+KPI indekso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žemas - mažiau nei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Žemas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Vidutinis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Aukštas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aukštas - daugiau nei 6,5</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lt-LT" altLang="lt-LT" sz="1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10" name="Content Placeholder 5">
            <a:extLst>
              <a:ext uri="{FF2B5EF4-FFF2-40B4-BE49-F238E27FC236}">
                <a16:creationId xmlns:a16="http://schemas.microsoft.com/office/drawing/2014/main" xmlns="" id="{AFAA3433-C84B-4953-8EB2-9CDF9A7C2F91}"/>
              </a:ext>
            </a:extLst>
          </p:cNvPr>
          <p:cNvGraphicFramePr>
            <a:graphicFrameLocks/>
          </p:cNvGraphicFramePr>
          <p:nvPr>
            <p:extLst>
              <p:ext uri="{D42A27DB-BD31-4B8C-83A1-F6EECF244321}">
                <p14:modId xmlns:p14="http://schemas.microsoft.com/office/powerpoint/2010/main" xmlns="" val="1245867094"/>
              </p:ext>
            </p:extLst>
          </p:nvPr>
        </p:nvGraphicFramePr>
        <p:xfrm>
          <a:off x="251519" y="1554728"/>
          <a:ext cx="6208657" cy="46574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a 6">
            <a:extLst>
              <a:ext uri="{FF2B5EF4-FFF2-40B4-BE49-F238E27FC236}">
                <a16:creationId xmlns:a16="http://schemas.microsoft.com/office/drawing/2014/main" xmlns="" id="{8BA50A40-2265-4F4A-B520-9576C211368E}"/>
              </a:ext>
            </a:extLst>
          </p:cNvPr>
          <p:cNvGraphicFramePr/>
          <p:nvPr>
            <p:extLst>
              <p:ext uri="{D42A27DB-BD31-4B8C-83A1-F6EECF244321}">
                <p14:modId xmlns:p14="http://schemas.microsoft.com/office/powerpoint/2010/main" xmlns="" val="2326248213"/>
              </p:ext>
            </p:extLst>
          </p:nvPr>
        </p:nvGraphicFramePr>
        <p:xfrm>
          <a:off x="6911438" y="2927409"/>
          <a:ext cx="4827979" cy="36297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941043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A8DC2ED-70E4-435D-A114-1BAA3A72CB8C}"/>
              </a:ext>
            </a:extLst>
          </p:cNvPr>
          <p:cNvSpPr>
            <a:spLocks noGrp="1"/>
          </p:cNvSpPr>
          <p:nvPr>
            <p:ph type="title"/>
          </p:nvPr>
        </p:nvSpPr>
        <p:spPr>
          <a:xfrm>
            <a:off x="940882" y="410672"/>
            <a:ext cx="10337944" cy="1262507"/>
          </a:xfrm>
        </p:spPr>
        <p:txBody>
          <a:bodyPr/>
          <a:lstStyle/>
          <a:p>
            <a:pPr algn="ctr"/>
            <a:r>
              <a:rPr lang="lt-LT" altLang="lt-LT" sz="4500" b="1" dirty="0">
                <a:solidFill>
                  <a:srgbClr val="993366"/>
                </a:solidFill>
                <a:latin typeface="Times New Roman" pitchFamily="18" charset="0"/>
                <a:cs typeface="Times New Roman" pitchFamily="18" charset="0"/>
              </a:rPr>
              <a:t>Apibendrinimas</a:t>
            </a:r>
            <a:r>
              <a:rPr lang="lt-LT" altLang="lt-LT" b="1" dirty="0">
                <a:latin typeface="Times New Roman" pitchFamily="18" charset="0"/>
                <a:cs typeface="Times New Roman" pitchFamily="18" charset="0"/>
              </a:rPr>
              <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xmlns="" id="{62967E23-CE3C-4A52-96BF-F8EC90491377}"/>
              </a:ext>
            </a:extLst>
          </p:cNvPr>
          <p:cNvSpPr>
            <a:spLocks noGrp="1"/>
          </p:cNvSpPr>
          <p:nvPr>
            <p:ph type="sldNum" sz="quarter" idx="12"/>
          </p:nvPr>
        </p:nvSpPr>
        <p:spPr/>
        <p:txBody>
          <a:bodyPr/>
          <a:lstStyle/>
          <a:p>
            <a:fld id="{53969381-6070-C14C-AC19-9F0CCB6EE0F1}" type="slidenum">
              <a:rPr lang="en-US" smtClean="0"/>
              <a:pPr/>
              <a:t>15</a:t>
            </a:fld>
            <a:endParaRPr lang="en-US"/>
          </a:p>
        </p:txBody>
      </p:sp>
      <p:sp>
        <p:nvSpPr>
          <p:cNvPr id="7" name="TextBox 6">
            <a:extLst>
              <a:ext uri="{FF2B5EF4-FFF2-40B4-BE49-F238E27FC236}">
                <a16:creationId xmlns:a16="http://schemas.microsoft.com/office/drawing/2014/main" xmlns="" id="{638B5605-C213-4EF6-9870-0E604483E106}"/>
              </a:ext>
            </a:extLst>
          </p:cNvPr>
          <p:cNvSpPr txBox="1"/>
          <p:nvPr/>
        </p:nvSpPr>
        <p:spPr>
          <a:xfrm>
            <a:off x="439387" y="1258784"/>
            <a:ext cx="11340935" cy="5078313"/>
          </a:xfrm>
          <a:prstGeom prst="rect">
            <a:avLst/>
          </a:prstGeom>
          <a:noFill/>
        </p:spPr>
        <p:txBody>
          <a:bodyPr wrap="square">
            <a:spAutoFit/>
          </a:bodyPr>
          <a:lstStyle/>
          <a:p>
            <a:pPr lvl="0" algn="just"/>
            <a:r>
              <a:rPr lang="lt-LT" sz="2700" dirty="0">
                <a:latin typeface="Times New Roman" pitchFamily="18" charset="0"/>
                <a:cs typeface="Times New Roman" pitchFamily="18" charset="0"/>
              </a:rPr>
              <a:t>• 20</a:t>
            </a:r>
            <a:r>
              <a:rPr lang="en-US" sz="2700" dirty="0">
                <a:latin typeface="Times New Roman" pitchFamily="18" charset="0"/>
                <a:cs typeface="Times New Roman" pitchFamily="18" charset="0"/>
              </a:rPr>
              <a:t>2</a:t>
            </a:r>
            <a:r>
              <a:rPr lang="lt-LT" sz="2700" dirty="0">
                <a:latin typeface="Times New Roman" pitchFamily="18" charset="0"/>
                <a:cs typeface="Times New Roman" pitchFamily="18" charset="0"/>
              </a:rPr>
              <a:t>1 m. profilaktiškai sveikatą pasitikrino 100 proc. vaikų. Dantų ir žandikaulių įvertinimą atliko 98,4 proc. vaikų. Įsigaliojus naujai Mokinio sveikatos pažymėjimo formai, nebenurodomi vaikų organų sistemų sutrikimai, bet šeimos gydytojas pateikia bendras arba specialiąsias rekomendacijas, kurių turi būti laikomasi vaikams dalyvaujant ugdymo veikloje. 6,4 proc. vaikų buvo nurodytos bendros, o 0,5 proc. vaikų – specialiosios rekomendacijos. Pritaikytas maitinimas buvo paskirstas 0,5</a:t>
            </a:r>
            <a:r>
              <a:rPr lang="en-US" sz="2700" dirty="0">
                <a:latin typeface="Times New Roman" pitchFamily="18" charset="0"/>
                <a:cs typeface="Times New Roman" pitchFamily="18" charset="0"/>
              </a:rPr>
              <a:t> proc. </a:t>
            </a:r>
            <a:r>
              <a:rPr lang="lt-LT" sz="2700" dirty="0">
                <a:latin typeface="Times New Roman" pitchFamily="18" charset="0"/>
                <a:cs typeface="Times New Roman" pitchFamily="18" charset="0"/>
              </a:rPr>
              <a:t>vaikų.</a:t>
            </a:r>
          </a:p>
          <a:p>
            <a:pPr lvl="0" algn="just"/>
            <a:r>
              <a:rPr lang="lt-LT" sz="2700" dirty="0">
                <a:solidFill>
                  <a:prstClr val="black"/>
                </a:solidFill>
                <a:latin typeface="Times New Roman" pitchFamily="18" charset="0"/>
                <a:cs typeface="Times New Roman" pitchFamily="18" charset="0"/>
              </a:rPr>
              <a:t>• 20</a:t>
            </a:r>
            <a:r>
              <a:rPr lang="en-US" sz="2700" dirty="0">
                <a:solidFill>
                  <a:prstClr val="black"/>
                </a:solidFill>
                <a:latin typeface="Times New Roman" pitchFamily="18" charset="0"/>
                <a:cs typeface="Times New Roman" pitchFamily="18" charset="0"/>
              </a:rPr>
              <a:t>2</a:t>
            </a:r>
            <a:r>
              <a:rPr lang="lt-LT" sz="2700" dirty="0">
                <a:solidFill>
                  <a:prstClr val="black"/>
                </a:solidFill>
                <a:latin typeface="Times New Roman" pitchFamily="18" charset="0"/>
                <a:cs typeface="Times New Roman" pitchFamily="18" charset="0"/>
              </a:rPr>
              <a:t>1 m. </a:t>
            </a:r>
            <a:r>
              <a:rPr lang="en-US" sz="2700" dirty="0">
                <a:solidFill>
                  <a:prstClr val="black"/>
                </a:solidFill>
                <a:latin typeface="Times New Roman" pitchFamily="18" charset="0"/>
                <a:cs typeface="Times New Roman" pitchFamily="18" charset="0"/>
              </a:rPr>
              <a:t> </a:t>
            </a:r>
            <a:r>
              <a:rPr lang="lt-LT" sz="2700" dirty="0">
                <a:solidFill>
                  <a:prstClr val="black"/>
                </a:solidFill>
                <a:latin typeface="Times New Roman" pitchFamily="18" charset="0"/>
                <a:cs typeface="Times New Roman" pitchFamily="18" charset="0"/>
              </a:rPr>
              <a:t>8,3 </a:t>
            </a:r>
            <a:r>
              <a:rPr lang="en-US" sz="2700" dirty="0">
                <a:solidFill>
                  <a:prstClr val="black"/>
                </a:solidFill>
                <a:latin typeface="Times New Roman" pitchFamily="18" charset="0"/>
                <a:cs typeface="Times New Roman" pitchFamily="18" charset="0"/>
              </a:rPr>
              <a:t>proc.</a:t>
            </a:r>
            <a:r>
              <a:rPr lang="lt-LT" sz="2700" dirty="0">
                <a:solidFill>
                  <a:prstClr val="black"/>
                </a:solidFill>
                <a:latin typeface="Times New Roman" pitchFamily="18" charset="0"/>
                <a:cs typeface="Times New Roman" pitchFamily="18" charset="0"/>
              </a:rPr>
              <a:t> vaikų turėjo per didelį, o 28,8 </a:t>
            </a:r>
            <a:r>
              <a:rPr lang="en-US" sz="2700" dirty="0">
                <a:solidFill>
                  <a:prstClr val="black"/>
                </a:solidFill>
                <a:latin typeface="Times New Roman" pitchFamily="18" charset="0"/>
                <a:cs typeface="Times New Roman" pitchFamily="18" charset="0"/>
              </a:rPr>
              <a:t>proc. </a:t>
            </a:r>
            <a:r>
              <a:rPr lang="en-US" sz="2700" dirty="0" err="1">
                <a:solidFill>
                  <a:prstClr val="black"/>
                </a:solidFill>
                <a:latin typeface="Times New Roman" pitchFamily="18" charset="0"/>
                <a:cs typeface="Times New Roman" pitchFamily="18" charset="0"/>
              </a:rPr>
              <a:t>vaik</a:t>
            </a:r>
            <a:r>
              <a:rPr lang="lt-LT" sz="2700" dirty="0">
                <a:solidFill>
                  <a:prstClr val="black"/>
                </a:solidFill>
                <a:latin typeface="Times New Roman" pitchFamily="18" charset="0"/>
                <a:cs typeface="Times New Roman" pitchFamily="18" charset="0"/>
              </a:rPr>
              <a:t>ų – per mažą svorį.</a:t>
            </a:r>
          </a:p>
          <a:p>
            <a:pPr lvl="0" algn="just"/>
            <a:r>
              <a:rPr lang="lt-LT" sz="2700" dirty="0">
                <a:solidFill>
                  <a:prstClr val="black"/>
                </a:solidFill>
                <a:latin typeface="Times New Roman" pitchFamily="18" charset="0"/>
                <a:cs typeface="Times New Roman" pitchFamily="18" charset="0"/>
              </a:rPr>
              <a:t>• 20</a:t>
            </a:r>
            <a:r>
              <a:rPr lang="en-US" sz="2700" dirty="0">
                <a:solidFill>
                  <a:prstClr val="black"/>
                </a:solidFill>
                <a:latin typeface="Times New Roman" pitchFamily="18" charset="0"/>
                <a:cs typeface="Times New Roman" pitchFamily="18" charset="0"/>
              </a:rPr>
              <a:t>2</a:t>
            </a:r>
            <a:r>
              <a:rPr lang="lt-LT" sz="2700" dirty="0">
                <a:solidFill>
                  <a:prstClr val="black"/>
                </a:solidFill>
                <a:latin typeface="Times New Roman" pitchFamily="18" charset="0"/>
                <a:cs typeface="Times New Roman" pitchFamily="18" charset="0"/>
              </a:rPr>
              <a:t>1 m. 100 </a:t>
            </a:r>
            <a:r>
              <a:rPr lang="lt-LT" sz="2700" dirty="0" err="1">
                <a:solidFill>
                  <a:prstClr val="black"/>
                </a:solidFill>
                <a:latin typeface="Times New Roman" pitchFamily="18" charset="0"/>
                <a:cs typeface="Times New Roman" pitchFamily="18" charset="0"/>
              </a:rPr>
              <a:t>proc</a:t>
            </a:r>
            <a:r>
              <a:rPr lang="lt-LT" sz="2700" dirty="0">
                <a:solidFill>
                  <a:prstClr val="black"/>
                </a:solidFill>
                <a:latin typeface="Times New Roman" pitchFamily="18" charset="0"/>
                <a:cs typeface="Times New Roman" pitchFamily="18" charset="0"/>
              </a:rPr>
              <a:t> vaikų, priskirti pagrindinei fizinio ugdymo grupei.</a:t>
            </a:r>
          </a:p>
          <a:p>
            <a:pPr lvl="0" algn="just"/>
            <a:r>
              <a:rPr lang="en-US" sz="2700" dirty="0">
                <a:solidFill>
                  <a:prstClr val="black"/>
                </a:solidFill>
                <a:latin typeface="Times New Roman" pitchFamily="18" charset="0"/>
                <a:cs typeface="Times New Roman" pitchFamily="18" charset="0"/>
              </a:rPr>
              <a:t>•</a:t>
            </a:r>
            <a:r>
              <a:rPr lang="lt-LT" sz="2700" dirty="0">
                <a:solidFill>
                  <a:prstClr val="black"/>
                </a:solidFill>
                <a:latin typeface="Times New Roman" pitchFamily="18" charset="0"/>
                <a:cs typeface="Times New Roman" pitchFamily="18" charset="0"/>
              </a:rPr>
              <a:t> </a:t>
            </a:r>
            <a:r>
              <a:rPr lang="en-US" sz="2700" dirty="0">
                <a:solidFill>
                  <a:prstClr val="black"/>
                </a:solidFill>
                <a:latin typeface="Times New Roman" pitchFamily="18" charset="0"/>
                <a:cs typeface="Times New Roman" pitchFamily="18" charset="0"/>
              </a:rPr>
              <a:t>202</a:t>
            </a:r>
            <a:r>
              <a:rPr lang="lt-LT" sz="2700" dirty="0">
                <a:solidFill>
                  <a:prstClr val="black"/>
                </a:solidFill>
                <a:latin typeface="Times New Roman" pitchFamily="18" charset="0"/>
                <a:cs typeface="Times New Roman" pitchFamily="18" charset="0"/>
              </a:rPr>
              <a:t>1</a:t>
            </a:r>
            <a:r>
              <a:rPr lang="en-US" sz="2700" dirty="0">
                <a:solidFill>
                  <a:prstClr val="black"/>
                </a:solidFill>
                <a:latin typeface="Times New Roman" pitchFamily="18" charset="0"/>
                <a:cs typeface="Times New Roman" pitchFamily="18" charset="0"/>
              </a:rPr>
              <a:t> m. </a:t>
            </a:r>
            <a:r>
              <a:rPr lang="lt-LT" sz="2700" dirty="0">
                <a:solidFill>
                  <a:prstClr val="black"/>
                </a:solidFill>
                <a:latin typeface="Times New Roman" pitchFamily="18" charset="0"/>
                <a:cs typeface="Times New Roman" pitchFamily="18" charset="0"/>
              </a:rPr>
              <a:t>35,8</a:t>
            </a:r>
            <a:r>
              <a:rPr lang="en-US" sz="2700" dirty="0">
                <a:solidFill>
                  <a:prstClr val="black"/>
                </a:solidFill>
                <a:latin typeface="Times New Roman" pitchFamily="18" charset="0"/>
                <a:cs typeface="Times New Roman" pitchFamily="18" charset="0"/>
              </a:rPr>
              <a:t> proc. v</a:t>
            </a:r>
            <a:r>
              <a:rPr lang="lt-LT" sz="2700" dirty="0" err="1">
                <a:solidFill>
                  <a:prstClr val="black"/>
                </a:solidFill>
                <a:latin typeface="Times New Roman" pitchFamily="18" charset="0"/>
                <a:cs typeface="Times New Roman" pitchFamily="18" charset="0"/>
              </a:rPr>
              <a:t>aikų</a:t>
            </a:r>
            <a:r>
              <a:rPr lang="lt-LT" sz="2700" dirty="0">
                <a:solidFill>
                  <a:prstClr val="black"/>
                </a:solidFill>
                <a:latin typeface="Times New Roman" pitchFamily="18" charset="0"/>
                <a:cs typeface="Times New Roman" pitchFamily="18" charset="0"/>
              </a:rPr>
              <a:t> neturėjo ėduonies pažeistų dantų.  88,8 proc. vaikų neturėjo </a:t>
            </a:r>
            <a:r>
              <a:rPr lang="lt-LT" sz="2700" dirty="0" err="1">
                <a:solidFill>
                  <a:prstClr val="black"/>
                </a:solidFill>
                <a:latin typeface="Times New Roman" pitchFamily="18" charset="0"/>
                <a:cs typeface="Times New Roman" pitchFamily="18" charset="0"/>
              </a:rPr>
              <a:t>sąkandžio</a:t>
            </a:r>
            <a:r>
              <a:rPr lang="lt-LT" sz="2700" dirty="0">
                <a:solidFill>
                  <a:prstClr val="black"/>
                </a:solidFill>
                <a:latin typeface="Times New Roman" pitchFamily="18" charset="0"/>
                <a:cs typeface="Times New Roman" pitchFamily="18" charset="0"/>
              </a:rPr>
              <a:t> patologijos. </a:t>
            </a:r>
            <a:r>
              <a:rPr lang="lt-LT" sz="2700" dirty="0" err="1">
                <a:solidFill>
                  <a:prstClr val="black"/>
                </a:solidFill>
                <a:latin typeface="Times New Roman" pitchFamily="18" charset="0"/>
                <a:cs typeface="Times New Roman" pitchFamily="18" charset="0"/>
              </a:rPr>
              <a:t>Ikimokyklinumų</a:t>
            </a:r>
            <a:r>
              <a:rPr lang="lt-LT" sz="2700" dirty="0">
                <a:solidFill>
                  <a:prstClr val="black"/>
                </a:solidFill>
                <a:latin typeface="Times New Roman" pitchFamily="18" charset="0"/>
                <a:cs typeface="Times New Roman" pitchFamily="18" charset="0"/>
              </a:rPr>
              <a:t> dantų ėduonies (</a:t>
            </a:r>
            <a:r>
              <a:rPr lang="lt-LT" sz="2700" dirty="0" err="1">
                <a:solidFill>
                  <a:prstClr val="black"/>
                </a:solidFill>
                <a:latin typeface="Times New Roman" pitchFamily="18" charset="0"/>
                <a:cs typeface="Times New Roman" pitchFamily="18" charset="0"/>
              </a:rPr>
              <a:t>kpi+KPI</a:t>
            </a:r>
            <a:r>
              <a:rPr lang="lt-LT" sz="2700" dirty="0">
                <a:solidFill>
                  <a:prstClr val="black"/>
                </a:solidFill>
                <a:latin typeface="Times New Roman" pitchFamily="18" charset="0"/>
                <a:cs typeface="Times New Roman" pitchFamily="18" charset="0"/>
              </a:rPr>
              <a:t>) indeksas buvo žemas,  o </a:t>
            </a:r>
            <a:r>
              <a:rPr lang="lt-LT" sz="2700" dirty="0" err="1">
                <a:solidFill>
                  <a:prstClr val="black"/>
                </a:solidFill>
                <a:latin typeface="Times New Roman" pitchFamily="18" charset="0"/>
                <a:cs typeface="Times New Roman" pitchFamily="18" charset="0"/>
              </a:rPr>
              <a:t>priešmokyklinukų</a:t>
            </a:r>
            <a:r>
              <a:rPr lang="lt-LT" sz="2700" dirty="0">
                <a:solidFill>
                  <a:prstClr val="black"/>
                </a:solidFill>
                <a:latin typeface="Times New Roman" pitchFamily="18" charset="0"/>
                <a:cs typeface="Times New Roman" pitchFamily="18" charset="0"/>
              </a:rPr>
              <a:t> - vidutinis.</a:t>
            </a:r>
          </a:p>
        </p:txBody>
      </p:sp>
    </p:spTree>
    <p:extLst>
      <p:ext uri="{BB962C8B-B14F-4D97-AF65-F5344CB8AC3E}">
        <p14:creationId xmlns:p14="http://schemas.microsoft.com/office/powerpoint/2010/main" xmlns="" val="182293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093FDDB-5B18-48E7-ABF8-BFB4AE934AC4}"/>
              </a:ext>
            </a:extLst>
          </p:cNvPr>
          <p:cNvSpPr>
            <a:spLocks noGrp="1"/>
          </p:cNvSpPr>
          <p:nvPr>
            <p:ph type="title"/>
          </p:nvPr>
        </p:nvSpPr>
        <p:spPr>
          <a:xfrm>
            <a:off x="836024" y="251292"/>
            <a:ext cx="10337944" cy="838350"/>
          </a:xfrm>
        </p:spPr>
        <p:txBody>
          <a:bodyPr/>
          <a:lstStyle/>
          <a:p>
            <a:pPr algn="ctr"/>
            <a:r>
              <a:rPr lang="lt-LT" altLang="lt-LT" sz="4200" b="1" dirty="0">
                <a:solidFill>
                  <a:srgbClr val="993366"/>
                </a:solidFill>
                <a:latin typeface="Times New Roman" pitchFamily="18" charset="0"/>
                <a:cs typeface="Times New Roman" pitchFamily="18" charset="0"/>
              </a:rPr>
              <a:t>Rekomendacijos</a:t>
            </a:r>
            <a:r>
              <a:rPr lang="lt-LT" altLang="lt-LT" b="1" dirty="0">
                <a:latin typeface="Times New Roman" pitchFamily="18" charset="0"/>
                <a:cs typeface="Times New Roman" pitchFamily="18" charset="0"/>
              </a:rPr>
              <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xmlns="" id="{49D0577C-FFA1-4B8D-BC2B-C3812C52CAAE}"/>
              </a:ext>
            </a:extLst>
          </p:cNvPr>
          <p:cNvSpPr>
            <a:spLocks noGrp="1"/>
          </p:cNvSpPr>
          <p:nvPr>
            <p:ph type="sldNum" sz="quarter" idx="12"/>
          </p:nvPr>
        </p:nvSpPr>
        <p:spPr/>
        <p:txBody>
          <a:bodyPr/>
          <a:lstStyle/>
          <a:p>
            <a:fld id="{53969381-6070-C14C-AC19-9F0CCB6EE0F1}" type="slidenum">
              <a:rPr lang="en-US" smtClean="0"/>
              <a:pPr/>
              <a:t>16</a:t>
            </a:fld>
            <a:endParaRPr lang="en-US"/>
          </a:p>
        </p:txBody>
      </p:sp>
      <p:sp>
        <p:nvSpPr>
          <p:cNvPr id="7" name="TextBox 6">
            <a:extLst>
              <a:ext uri="{FF2B5EF4-FFF2-40B4-BE49-F238E27FC236}">
                <a16:creationId xmlns:a16="http://schemas.microsoft.com/office/drawing/2014/main" xmlns="" id="{7D8425FD-4FD4-40E5-AADC-73FF805CB3D4}"/>
              </a:ext>
            </a:extLst>
          </p:cNvPr>
          <p:cNvSpPr txBox="1"/>
          <p:nvPr/>
        </p:nvSpPr>
        <p:spPr>
          <a:xfrm>
            <a:off x="542544" y="1113636"/>
            <a:ext cx="11103191" cy="5509200"/>
          </a:xfrm>
          <a:prstGeom prst="rect">
            <a:avLst/>
          </a:prstGeom>
          <a:noFill/>
        </p:spPr>
        <p:txBody>
          <a:bodyPr wrap="square">
            <a:spAutoFit/>
          </a:bodyPr>
          <a:lstStyle/>
          <a:p>
            <a:pPr lvl="0" algn="just"/>
            <a:r>
              <a:rPr lang="lt-LT" sz="3200" dirty="0">
                <a:latin typeface="Times New Roman" pitchFamily="18" charset="0"/>
                <a:cs typeface="Times New Roman" pitchFamily="18" charset="0"/>
              </a:rPr>
              <a:t>• Tikslinga vaikų tėvus įtraukti į sveikatos stiprinimo veiklas – organizuoti ir vykdyti mokymus, apimančius aiškią, išsamią ir patikimą informaciją </a:t>
            </a:r>
            <a:r>
              <a:rPr lang="lt-LT" sz="3000" dirty="0">
                <a:latin typeface="Times New Roman" pitchFamily="18" charset="0"/>
                <a:cs typeface="Times New Roman" pitchFamily="18" charset="0"/>
              </a:rPr>
              <a:t>apie</a:t>
            </a:r>
            <a:r>
              <a:rPr lang="lt-LT" sz="3200" dirty="0">
                <a:latin typeface="Times New Roman" pitchFamily="18" charset="0"/>
                <a:cs typeface="Times New Roman" pitchFamily="18" charset="0"/>
              </a:rPr>
              <a:t> mitybą, fizinį aktyvumą.</a:t>
            </a:r>
          </a:p>
          <a:p>
            <a:pPr lvl="0" algn="just"/>
            <a:r>
              <a:rPr lang="lt-LT" sz="3200" dirty="0">
                <a:latin typeface="Times New Roman" pitchFamily="18" charset="0"/>
                <a:cs typeface="Times New Roman" pitchFamily="18" charset="0"/>
              </a:rPr>
              <a:t>• Būtina vaikų sveikatos priežiūrą vykdyti visomis kryptimis, ypatingą dėmesį skiriant regos sutrikimų profilaktikai: tinkamai aplinkai (žaidimų vieta, sėdėjimo poza, apšvietimas, laiko leidimas prie kompiuterio ir televizoriaus), poilsiui (akių mankštelės), pilnavertei mitybai bei profilaktiniam regėjimo tikrinimui. </a:t>
            </a:r>
          </a:p>
          <a:p>
            <a:pPr lvl="0" algn="just"/>
            <a:r>
              <a:rPr lang="lt-LT" sz="3200" dirty="0">
                <a:latin typeface="Times New Roman" pitchFamily="18" charset="0"/>
                <a:cs typeface="Times New Roman" pitchFamily="18" charset="0"/>
              </a:rPr>
              <a:t>• Mažinti gyvensenos rizikos veiksnius, kurie sąlygotų kvėpavimo sistemos ligas, didelį dėmesį skiriant profilaktikai (tinkama higiena, mityba, fizinis aktyvumas darbo – poilsio rėžimas).</a:t>
            </a:r>
          </a:p>
        </p:txBody>
      </p:sp>
    </p:spTree>
    <p:extLst>
      <p:ext uri="{BB962C8B-B14F-4D97-AF65-F5344CB8AC3E}">
        <p14:creationId xmlns:p14="http://schemas.microsoft.com/office/powerpoint/2010/main" xmlns="" val="2280922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99155" y="518766"/>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0" y="317193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AČIŪ UŽ DĖMESĮ!</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xmlns="" val="3517641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7BC374E7-D3F1-2843-977A-B6E65961963F}"/>
              </a:ext>
            </a:extLst>
          </p:cNvPr>
          <p:cNvSpPr>
            <a:spLocks noGrp="1"/>
          </p:cNvSpPr>
          <p:nvPr>
            <p:ph type="subTitle" idx="1"/>
          </p:nvPr>
        </p:nvSpPr>
        <p:spPr>
          <a:xfrm>
            <a:off x="613509" y="3302463"/>
            <a:ext cx="10964979" cy="3743863"/>
          </a:xfrm>
        </p:spPr>
        <p:txBody>
          <a:bodyPr>
            <a:normAutofit/>
          </a:bodyPr>
          <a:lstStyle/>
          <a:p>
            <a:pPr algn="ctr"/>
            <a:r>
              <a:rPr lang="lt-LT" sz="3000" dirty="0">
                <a:latin typeface="Montserrat SemiBold" pitchFamily="2" charset="0"/>
              </a:rPr>
              <a:t>MUS RASITE:</a:t>
            </a:r>
          </a:p>
          <a:p>
            <a:pPr algn="ctr"/>
            <a:r>
              <a:rPr lang="es-ES" sz="2200" dirty="0" err="1">
                <a:latin typeface="Montserrat Light" pitchFamily="2" charset="0"/>
              </a:rPr>
              <a:t>Taikos</a:t>
            </a:r>
            <a:r>
              <a:rPr lang="es-ES" sz="2200" dirty="0">
                <a:latin typeface="Montserrat Light" pitchFamily="2" charset="0"/>
              </a:rPr>
              <a:t> </a:t>
            </a:r>
            <a:r>
              <a:rPr lang="es-ES" sz="2200" dirty="0" err="1">
                <a:latin typeface="Montserrat Light" pitchFamily="2" charset="0"/>
              </a:rPr>
              <a:t>pr</a:t>
            </a:r>
            <a:r>
              <a:rPr lang="es-ES" sz="2200" dirty="0">
                <a:latin typeface="Montserrat Light" pitchFamily="2" charset="0"/>
              </a:rPr>
              <a:t>. 76, </a:t>
            </a:r>
            <a:r>
              <a:rPr lang="es-ES" sz="2200" dirty="0" err="1">
                <a:latin typeface="Montserrat Light" pitchFamily="2" charset="0"/>
              </a:rPr>
              <a:t>Klaipėda</a:t>
            </a:r>
            <a:endParaRPr lang="es-ES" sz="2200" dirty="0">
              <a:latin typeface="Montserrat Light" pitchFamily="2" charset="0"/>
            </a:endParaRPr>
          </a:p>
          <a:p>
            <a:pPr algn="ctr"/>
            <a:r>
              <a:rPr lang="es-ES" sz="2200" dirty="0">
                <a:latin typeface="Montserrat Light" pitchFamily="2" charset="0"/>
              </a:rPr>
              <a:t>Tel. (8 46) 234796</a:t>
            </a:r>
          </a:p>
          <a:p>
            <a:pPr algn="ctr"/>
            <a:r>
              <a:rPr lang="es-ES" sz="2200" dirty="0">
                <a:latin typeface="Montserrat Light" pitchFamily="2" charset="0"/>
              </a:rPr>
              <a:t>El. p. </a:t>
            </a:r>
            <a:r>
              <a:rPr lang="es-ES" sz="2200" dirty="0" err="1">
                <a:latin typeface="Montserrat Light" pitchFamily="2" charset="0"/>
              </a:rPr>
              <a:t>info@sveikatosbiuras.lt</a:t>
            </a:r>
            <a:endParaRPr lang="es-ES" sz="2200" dirty="0">
              <a:latin typeface="Montserrat Light" pitchFamily="2" charset="0"/>
            </a:endParaRPr>
          </a:p>
          <a:p>
            <a:pPr algn="ctr"/>
            <a:r>
              <a:rPr lang="es-ES" sz="2200" dirty="0">
                <a:latin typeface="Montserrat Light" pitchFamily="2" charset="0"/>
              </a:rPr>
              <a:t>www.sveikatosbiuras.lt</a:t>
            </a:r>
          </a:p>
          <a:p>
            <a:pPr algn="ctr"/>
            <a:r>
              <a:rPr lang="es-ES" sz="2200" dirty="0">
                <a:latin typeface="Montserrat Light" pitchFamily="2" charset="0"/>
              </a:rPr>
              <a:t>www.facebook.com/biuras</a:t>
            </a:r>
            <a:endParaRPr lang="en-US" sz="2200" dirty="0">
              <a:latin typeface="Montserrat Light"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65357" y="400013"/>
            <a:ext cx="3996267" cy="903871"/>
          </a:xfrm>
          <a:prstGeom prst="rect">
            <a:avLst/>
          </a:prstGeom>
        </p:spPr>
      </p:pic>
    </p:spTree>
    <p:extLst>
      <p:ext uri="{BB962C8B-B14F-4D97-AF65-F5344CB8AC3E}">
        <p14:creationId xmlns:p14="http://schemas.microsoft.com/office/powerpoint/2010/main" xmlns="" val="151866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99156" y="269385"/>
            <a:ext cx="2993687"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665018" y="1622632"/>
            <a:ext cx="11067802" cy="677108"/>
          </a:xfrm>
          <a:prstGeom prst="rect">
            <a:avLst/>
          </a:prstGeom>
          <a:noFill/>
        </p:spPr>
        <p:txBody>
          <a:bodyPr wrap="square">
            <a:spAutoFit/>
          </a:bodyPr>
          <a:lstStyle/>
          <a:p>
            <a:r>
              <a:rPr lang="lt-LT" altLang="lt-LT" sz="3800" b="1" dirty="0">
                <a:solidFill>
                  <a:srgbClr val="993366"/>
                </a:solidFill>
                <a:latin typeface="Times New Roman" pitchFamily="18" charset="0"/>
                <a:ea typeface="+mj-ea"/>
                <a:cs typeface="Times New Roman" pitchFamily="18" charset="0"/>
              </a:rPr>
              <a:t>VAIKŲ SVEIKATOS ANALIZĖS APRAŠYMAS </a:t>
            </a:r>
            <a:r>
              <a:rPr kumimoji="0" lang="lt-LT" altLang="lt-LT" sz="3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r>
              <a:rPr kumimoji="0" lang="en-US" altLang="lt-LT" sz="3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1</a:t>
            </a:r>
            <a:r>
              <a:rPr kumimoji="0" lang="lt-LT" altLang="lt-LT" sz="3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endParaRPr lang="en-US" sz="3800" dirty="0">
              <a:solidFill>
                <a:srgbClr val="993366"/>
              </a:solidFill>
            </a:endParaRPr>
          </a:p>
        </p:txBody>
      </p:sp>
      <p:sp>
        <p:nvSpPr>
          <p:cNvPr id="8" name="TextBox 7">
            <a:extLst>
              <a:ext uri="{FF2B5EF4-FFF2-40B4-BE49-F238E27FC236}">
                <a16:creationId xmlns:a16="http://schemas.microsoft.com/office/drawing/2014/main" xmlns="" id="{BA9BF71C-1152-4B52-A432-8AC0803DE61C}"/>
              </a:ext>
            </a:extLst>
          </p:cNvPr>
          <p:cNvSpPr txBox="1"/>
          <p:nvPr/>
        </p:nvSpPr>
        <p:spPr>
          <a:xfrm>
            <a:off x="558140" y="2518810"/>
            <a:ext cx="11281559" cy="4336059"/>
          </a:xfrm>
          <a:prstGeom prst="rect">
            <a:avLst/>
          </a:prstGeom>
          <a:noFill/>
        </p:spPr>
        <p:txBody>
          <a:bodyPr wrap="square">
            <a:spAutoFit/>
          </a:bodyPr>
          <a:lstStyle/>
          <a:p>
            <a:pPr algn="just" eaLnBrk="1" hangingPunct="1"/>
            <a:r>
              <a:rPr lang="lt-LT" altLang="lt-LT" sz="3600" dirty="0">
                <a:latin typeface="Times New Roman" pitchFamily="18" charset="0"/>
                <a:cs typeface="Times New Roman" pitchFamily="18" charset="0"/>
              </a:rPr>
              <a:t>• 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algn="just" eaLnBrk="1" hangingPunct="1">
              <a:lnSpc>
                <a:spcPct val="150000"/>
              </a:lnSpc>
              <a:buFont typeface="Arial" charset="0"/>
              <a:buNone/>
            </a:pPr>
            <a:endParaRPr lang="lt-LT" altLang="lt-LT" dirty="0">
              <a:latin typeface="Times New Roman" pitchFamily="18" charset="0"/>
              <a:cs typeface="Times New Roman" pitchFamily="18" charset="0"/>
            </a:endParaRPr>
          </a:p>
        </p:txBody>
      </p:sp>
    </p:spTree>
    <p:extLst>
      <p:ext uri="{BB962C8B-B14F-4D97-AF65-F5344CB8AC3E}">
        <p14:creationId xmlns:p14="http://schemas.microsoft.com/office/powerpoint/2010/main" xmlns="" val="253478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C65851A-72F6-4414-9961-8407F7F53E3E}"/>
              </a:ext>
            </a:extLst>
          </p:cNvPr>
          <p:cNvSpPr txBox="1"/>
          <p:nvPr/>
        </p:nvSpPr>
        <p:spPr>
          <a:xfrm>
            <a:off x="783772" y="1229592"/>
            <a:ext cx="11067802"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a:t>
            </a:r>
            <a:r>
              <a:rPr lang="lt-LT" altLang="lt-LT" sz="3800" b="1" dirty="0">
                <a:solidFill>
                  <a:srgbClr val="993366"/>
                </a:solidFill>
                <a:latin typeface="Times New Roman" pitchFamily="18" charset="0"/>
                <a:cs typeface="Times New Roman" pitchFamily="18" charset="0"/>
              </a:rPr>
              <a:t>2</a:t>
            </a: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3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BA9BF71C-1152-4B52-A432-8AC0803DE61C}"/>
              </a:ext>
            </a:extLst>
          </p:cNvPr>
          <p:cNvSpPr txBox="1"/>
          <p:nvPr/>
        </p:nvSpPr>
        <p:spPr>
          <a:xfrm>
            <a:off x="463137" y="1930451"/>
            <a:ext cx="11507190" cy="2400657"/>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lang="lt-LT" altLang="lt-LT" sz="3000" dirty="0">
                <a:solidFill>
                  <a:prstClr val="black"/>
                </a:solidFill>
                <a:latin typeface="Times New Roman" pitchFamily="18" charset="0"/>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xmlns="" id="{D305108B-D702-448B-A3E9-5FC4CC06493A}"/>
              </a:ext>
            </a:extLst>
          </p:cNvPr>
          <p:cNvSpPr txBox="1"/>
          <p:nvPr/>
        </p:nvSpPr>
        <p:spPr>
          <a:xfrm>
            <a:off x="463138" y="4331108"/>
            <a:ext cx="11376562" cy="2400657"/>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xmlns="" id="{755F41A8-3F74-4152-9F67-FCA2375098E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99158" y="269385"/>
            <a:ext cx="2993683" cy="677108"/>
          </a:xfrm>
          <a:prstGeom prst="rect">
            <a:avLst/>
          </a:prstGeom>
        </p:spPr>
      </p:pic>
    </p:spTree>
    <p:extLst>
      <p:ext uri="{BB962C8B-B14F-4D97-AF65-F5344CB8AC3E}">
        <p14:creationId xmlns:p14="http://schemas.microsoft.com/office/powerpoint/2010/main" xmlns=""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25825" y="269385"/>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225630" y="1569175"/>
            <a:ext cx="12445339"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REZULTATŲ SVARBA</a:t>
            </a:r>
            <a:endParaRPr kumimoji="0" lang="en-US" sz="3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BA9BF71C-1152-4B52-A432-8AC0803DE61C}"/>
              </a:ext>
            </a:extLst>
          </p:cNvPr>
          <p:cNvSpPr txBox="1"/>
          <p:nvPr/>
        </p:nvSpPr>
        <p:spPr>
          <a:xfrm>
            <a:off x="878774" y="3125692"/>
            <a:ext cx="10687792" cy="2862322"/>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 typeface="Arial" charset="0"/>
              <a:buNone/>
              <a:tabLst/>
              <a:defRPr/>
            </a:pPr>
            <a:r>
              <a:rPr lang="lt-LT" altLang="lt-LT" sz="3600" dirty="0">
                <a:solidFill>
                  <a:prstClr val="black"/>
                </a:solidFill>
                <a:latin typeface="Times New Roman" pitchFamily="18" charset="0"/>
                <a:cs typeface="Times New Roman" pitchFamily="18" charset="0"/>
              </a:rPr>
              <a:t>• </a:t>
            </a:r>
            <a:r>
              <a:rPr kumimoji="0" lang="lt-LT"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xmlns=""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99155" y="400013"/>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0" y="3044279"/>
            <a:ext cx="1244533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PASITIKRINĘ SVEIKATĄ VAIKAI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xmlns=""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C2888B6-4BF9-412C-B572-B922F5A8509D}"/>
              </a:ext>
            </a:extLst>
          </p:cNvPr>
          <p:cNvSpPr>
            <a:spLocks noGrp="1"/>
          </p:cNvSpPr>
          <p:nvPr>
            <p:ph type="title"/>
          </p:nvPr>
        </p:nvSpPr>
        <p:spPr>
          <a:xfrm>
            <a:off x="-106877" y="258730"/>
            <a:ext cx="12343312" cy="1262507"/>
          </a:xfrm>
        </p:spPr>
        <p:txBody>
          <a:bodyPr/>
          <a:lstStyle/>
          <a:p>
            <a:pPr algn="ctr"/>
            <a:r>
              <a:rPr lang="lt-LT" altLang="lt-LT" sz="3500" b="1" dirty="0">
                <a:solidFill>
                  <a:srgbClr val="993366"/>
                </a:solidFill>
                <a:latin typeface="Times New Roman" pitchFamily="18" charset="0"/>
                <a:cs typeface="Times New Roman" pitchFamily="18" charset="0"/>
              </a:rPr>
              <a:t>Pasitikrinę ir nepasitikrinę sveikatą vaikai 2021-2022 </a:t>
            </a:r>
            <a:r>
              <a:rPr lang="lt-LT" altLang="lt-LT" sz="3500" b="1" dirty="0" err="1">
                <a:solidFill>
                  <a:srgbClr val="993366"/>
                </a:solidFill>
                <a:latin typeface="Times New Roman" pitchFamily="18" charset="0"/>
                <a:cs typeface="Times New Roman" pitchFamily="18" charset="0"/>
              </a:rPr>
              <a:t>m.m</a:t>
            </a:r>
            <a:r>
              <a:rPr lang="lt-LT" altLang="lt-LT" sz="3500" b="1" dirty="0">
                <a:solidFill>
                  <a:srgbClr val="993366"/>
                </a:solidFill>
                <a:latin typeface="Times New Roman" pitchFamily="18" charset="0"/>
                <a:cs typeface="Times New Roman" pitchFamily="18" charset="0"/>
              </a:rPr>
              <a:t>. (proc.)</a:t>
            </a:r>
            <a:endParaRPr lang="en-US" sz="3500" dirty="0">
              <a:solidFill>
                <a:srgbClr val="993366"/>
              </a:solidFill>
            </a:endParaRPr>
          </a:p>
        </p:txBody>
      </p:sp>
      <p:sp>
        <p:nvSpPr>
          <p:cNvPr id="5" name="Poraštės vietos rezervavimo ženklas 4">
            <a:extLst>
              <a:ext uri="{FF2B5EF4-FFF2-40B4-BE49-F238E27FC236}">
                <a16:creationId xmlns:a16="http://schemas.microsoft.com/office/drawing/2014/main" xmlns="" id="{0770A92B-1BDC-46BF-8050-9B9F33F8DEBE}"/>
              </a:ext>
            </a:extLst>
          </p:cNvPr>
          <p:cNvSpPr>
            <a:spLocks noGrp="1"/>
          </p:cNvSpPr>
          <p:nvPr>
            <p:ph type="ftr" sz="quarter" idx="11"/>
          </p:nvPr>
        </p:nvSpPr>
        <p:spPr>
          <a:xfrm>
            <a:off x="85305" y="6384648"/>
            <a:ext cx="5760021" cy="3449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xmlns="" id="{805B0D0D-8C57-4591-9A27-257AEC9BC5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9" name="Diagrama 8">
            <a:extLst>
              <a:ext uri="{FF2B5EF4-FFF2-40B4-BE49-F238E27FC236}">
                <a16:creationId xmlns:a16="http://schemas.microsoft.com/office/drawing/2014/main" xmlns="" id="{32C1B8E9-74A4-4B1F-8D72-659652EB954C}"/>
              </a:ext>
            </a:extLst>
          </p:cNvPr>
          <p:cNvGraphicFramePr/>
          <p:nvPr>
            <p:extLst>
              <p:ext uri="{D42A27DB-BD31-4B8C-83A1-F6EECF244321}">
                <p14:modId xmlns:p14="http://schemas.microsoft.com/office/powerpoint/2010/main" xmlns="" val="3406841874"/>
              </p:ext>
            </p:extLst>
          </p:nvPr>
        </p:nvGraphicFramePr>
        <p:xfrm>
          <a:off x="657220" y="1319059"/>
          <a:ext cx="1087756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45095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88367AA-3346-4808-8711-9802E6B63DAB}"/>
              </a:ext>
            </a:extLst>
          </p:cNvPr>
          <p:cNvSpPr>
            <a:spLocks noGrp="1"/>
          </p:cNvSpPr>
          <p:nvPr>
            <p:ph type="title"/>
          </p:nvPr>
        </p:nvSpPr>
        <p:spPr>
          <a:xfrm>
            <a:off x="-96982" y="100355"/>
            <a:ext cx="12385963" cy="1262507"/>
          </a:xfrm>
        </p:spPr>
        <p:txBody>
          <a:bodyPr/>
          <a:lstStyle/>
          <a:p>
            <a:pPr algn="ctr"/>
            <a:r>
              <a:rPr lang="en-US" altLang="lt-LT" sz="3200" b="1" dirty="0" err="1">
                <a:solidFill>
                  <a:srgbClr val="993366"/>
                </a:solidFill>
                <a:latin typeface="Times New Roman" pitchFamily="18" charset="0"/>
                <a:ea typeface="Segoe UI Symbol" pitchFamily="34" charset="0"/>
                <a:cs typeface="Times New Roman" pitchFamily="18" charset="0"/>
              </a:rPr>
              <a:t>Bendrosios</a:t>
            </a:r>
            <a:r>
              <a:rPr lang="lt-LT"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specialiosios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rekomendacijos</a:t>
            </a:r>
            <a:r>
              <a:rPr lang="lt-LT" altLang="lt-LT" sz="3200" b="1" dirty="0">
                <a:solidFill>
                  <a:srgbClr val="993366"/>
                </a:solidFill>
                <a:latin typeface="Times New Roman" pitchFamily="18" charset="0"/>
                <a:ea typeface="Segoe UI Symbol" pitchFamily="34" charset="0"/>
                <a:cs typeface="Times New Roman" pitchFamily="18" charset="0"/>
              </a:rPr>
              <a:t> ir </a:t>
            </a:r>
            <a:r>
              <a:rPr lang="en-US" altLang="lt-LT" sz="3200" b="1" dirty="0" err="1">
                <a:solidFill>
                  <a:srgbClr val="993366"/>
                </a:solidFill>
                <a:latin typeface="Times New Roman" pitchFamily="18" charset="0"/>
                <a:ea typeface="Segoe UI Symbol" pitchFamily="34" charset="0"/>
                <a:cs typeface="Times New Roman" pitchFamily="18" charset="0"/>
              </a:rPr>
              <a:t>pritaikytas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maitinimas</a:t>
            </a:r>
            <a:r>
              <a:rPr lang="lt-LT" altLang="lt-LT" sz="3200" b="1" dirty="0">
                <a:solidFill>
                  <a:srgbClr val="993366"/>
                </a:solidFill>
                <a:latin typeface="Times New Roman" pitchFamily="18" charset="0"/>
                <a:ea typeface="Segoe UI Symbol" pitchFamily="34" charset="0"/>
                <a:cs typeface="Times New Roman" pitchFamily="18" charset="0"/>
              </a:rPr>
              <a:t/>
            </a:r>
            <a:br>
              <a:rPr lang="lt-LT" altLang="lt-LT" sz="3200" b="1" dirty="0">
                <a:solidFill>
                  <a:srgbClr val="993366"/>
                </a:solidFill>
                <a:latin typeface="Times New Roman" pitchFamily="18" charset="0"/>
                <a:ea typeface="Segoe UI Symbol" pitchFamily="34" charset="0"/>
                <a:cs typeface="Times New Roman" pitchFamily="18" charset="0"/>
              </a:rPr>
            </a:br>
            <a:r>
              <a:rPr lang="lt-LT" altLang="lt-LT" sz="3200" b="1" dirty="0">
                <a:solidFill>
                  <a:srgbClr val="993366"/>
                </a:solidFill>
                <a:latin typeface="Times New Roman" pitchFamily="18" charset="0"/>
                <a:ea typeface="Segoe UI Symbol" pitchFamily="34" charset="0"/>
                <a:cs typeface="Times New Roman" pitchFamily="18" charset="0"/>
              </a:rPr>
              <a:t>2021-2022 </a:t>
            </a:r>
            <a:r>
              <a:rPr lang="lt-LT" altLang="lt-LT" sz="3200" b="1" dirty="0" err="1">
                <a:solidFill>
                  <a:srgbClr val="993366"/>
                </a:solidFill>
                <a:latin typeface="Times New Roman" pitchFamily="18" charset="0"/>
                <a:ea typeface="Segoe UI Symbol" pitchFamily="34" charset="0"/>
                <a:cs typeface="Times New Roman" pitchFamily="18" charset="0"/>
              </a:rPr>
              <a:t>m.m</a:t>
            </a:r>
            <a:r>
              <a:rPr lang="lt-LT" altLang="lt-LT" sz="3200" b="1" dirty="0">
                <a:solidFill>
                  <a:srgbClr val="993366"/>
                </a:solidFill>
                <a:latin typeface="Times New Roman" pitchFamily="18" charset="0"/>
                <a:ea typeface="Segoe UI Symbol" pitchFamily="34" charset="0"/>
                <a:cs typeface="Times New Roman" pitchFamily="18" charset="0"/>
              </a:rPr>
              <a:t>. (proc.)</a:t>
            </a:r>
            <a:endParaRPr lang="en-US" sz="3200" dirty="0">
              <a:solidFill>
                <a:srgbClr val="993366"/>
              </a:solidFill>
            </a:endParaRPr>
          </a:p>
        </p:txBody>
      </p:sp>
      <p:sp>
        <p:nvSpPr>
          <p:cNvPr id="5" name="Poraštės vietos rezervavimo ženklas 4">
            <a:extLst>
              <a:ext uri="{FF2B5EF4-FFF2-40B4-BE49-F238E27FC236}">
                <a16:creationId xmlns:a16="http://schemas.microsoft.com/office/drawing/2014/main" xmlns="" id="{7EB55ED1-1D70-46E5-AA37-93AD9996DE49}"/>
              </a:ext>
            </a:extLst>
          </p:cNvPr>
          <p:cNvSpPr>
            <a:spLocks noGrp="1"/>
          </p:cNvSpPr>
          <p:nvPr>
            <p:ph type="ftr" sz="quarter" idx="11"/>
          </p:nvPr>
        </p:nvSpPr>
        <p:spPr>
          <a:xfrm>
            <a:off x="132806" y="638464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xmlns=""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7" name="Turinio vietos rezervavimo ženklas 5">
            <a:extLst>
              <a:ext uri="{FF2B5EF4-FFF2-40B4-BE49-F238E27FC236}">
                <a16:creationId xmlns:a16="http://schemas.microsoft.com/office/drawing/2014/main" xmlns="" id="{92DB1379-569B-4C4C-A5FA-4CC01650C7C4}"/>
              </a:ext>
            </a:extLst>
          </p:cNvPr>
          <p:cNvGraphicFramePr>
            <a:graphicFrameLocks/>
          </p:cNvGraphicFramePr>
          <p:nvPr>
            <p:extLst>
              <p:ext uri="{D42A27DB-BD31-4B8C-83A1-F6EECF244321}">
                <p14:modId xmlns:p14="http://schemas.microsoft.com/office/powerpoint/2010/main" xmlns="" val="1088969276"/>
              </p:ext>
            </p:extLst>
          </p:nvPr>
        </p:nvGraphicFramePr>
        <p:xfrm>
          <a:off x="542544" y="1710047"/>
          <a:ext cx="10905269" cy="4674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99155" y="788581"/>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0" y="3044279"/>
            <a:ext cx="1244533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xmlns=""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Antraštė 9"/>
          <p:cNvSpPr>
            <a:spLocks noGrp="1"/>
          </p:cNvSpPr>
          <p:nvPr>
            <p:ph type="title"/>
          </p:nvPr>
        </p:nvSpPr>
        <p:spPr>
          <a:xfrm>
            <a:off x="1003462" y="125958"/>
            <a:ext cx="10426535" cy="1143000"/>
          </a:xfrm>
        </p:spPr>
        <p:txBody>
          <a:bodyPr/>
          <a:lstStyle/>
          <a:p>
            <a:pPr eaLnBrk="1" hangingPunct="1"/>
            <a:r>
              <a:rPr lang="lt-LT" altLang="lt-LT" sz="3500" b="1" dirty="0">
                <a:solidFill>
                  <a:srgbClr val="993366"/>
                </a:solidFill>
                <a:latin typeface="Times New Roman" pitchFamily="18" charset="0"/>
                <a:cs typeface="Times New Roman" pitchFamily="18" charset="0"/>
              </a:rPr>
              <a:t>VAIKŲ PASISKIRSTYMAS PAGAL KMI,</a:t>
            </a:r>
            <a:br>
              <a:rPr lang="lt-LT" altLang="lt-LT" sz="3500" b="1" dirty="0">
                <a:solidFill>
                  <a:srgbClr val="993366"/>
                </a:solidFill>
                <a:latin typeface="Times New Roman" pitchFamily="18" charset="0"/>
                <a:cs typeface="Times New Roman" pitchFamily="18" charset="0"/>
              </a:rPr>
            </a:br>
            <a:r>
              <a:rPr lang="lt-LT" altLang="lt-LT" sz="3500" b="1" dirty="0">
                <a:solidFill>
                  <a:srgbClr val="993366"/>
                </a:solidFill>
                <a:latin typeface="Times New Roman" pitchFamily="18" charset="0"/>
                <a:cs typeface="Times New Roman" pitchFamily="18" charset="0"/>
              </a:rPr>
              <a:t>2020-2022 M.M. (proc.)</a:t>
            </a:r>
            <a:endParaRPr lang="en-US" altLang="lt-LT" sz="3500" dirty="0">
              <a:solidFill>
                <a:srgbClr val="993366"/>
              </a:solidFill>
            </a:endParaRPr>
          </a:p>
        </p:txBody>
      </p:sp>
      <p:graphicFrame>
        <p:nvGraphicFramePr>
          <p:cNvPr id="11" name="Turinio vietos rezervavimo ženklas 3">
            <a:extLst>
              <a:ext uri="{FF2B5EF4-FFF2-40B4-BE49-F238E27FC236}">
                <a16:creationId xmlns:a16="http://schemas.microsoft.com/office/drawing/2014/main" xmlns="" id="{E8E8C397-0C8D-4E80-9BAC-4AE5D4955A62}"/>
              </a:ext>
            </a:extLst>
          </p:cNvPr>
          <p:cNvGraphicFramePr>
            <a:graphicFrameLocks noGrp="1"/>
          </p:cNvGraphicFramePr>
          <p:nvPr>
            <p:ph idx="1"/>
            <p:extLst>
              <p:ext uri="{D42A27DB-BD31-4B8C-83A1-F6EECF244321}">
                <p14:modId xmlns:p14="http://schemas.microsoft.com/office/powerpoint/2010/main" xmlns="" val="247087420"/>
              </p:ext>
            </p:extLst>
          </p:nvPr>
        </p:nvGraphicFramePr>
        <p:xfrm>
          <a:off x="581474" y="1093906"/>
          <a:ext cx="11270512" cy="535152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436621EB-751D-428A-BC94-1BA8A811B4A6}"/>
              </a:ext>
            </a:extLst>
          </p:cNvPr>
          <p:cNvSpPr txBox="1"/>
          <p:nvPr/>
        </p:nvSpPr>
        <p:spPr>
          <a:xfrm>
            <a:off x="0" y="6375748"/>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669</Words>
  <Application>Microsoft Office PowerPoint</Application>
  <PresentationFormat>Custom</PresentationFormat>
  <Paragraphs>74</Paragraphs>
  <Slides>18</Slides>
  <Notes>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Office tema</vt:lpstr>
      <vt:lpstr>Slide 1</vt:lpstr>
      <vt:lpstr>Slide 2</vt:lpstr>
      <vt:lpstr>Slide 3</vt:lpstr>
      <vt:lpstr>Slide 4</vt:lpstr>
      <vt:lpstr>Slide 5</vt:lpstr>
      <vt:lpstr>Pasitikrinę ir nepasitikrinę sveikatą vaikai 2021-2022 m.m. (proc.)</vt:lpstr>
      <vt:lpstr>Bendrosios, specialiosios rekomendacijos ir pritaikytas maitinimas 2021-2022 m.m. (proc.)</vt:lpstr>
      <vt:lpstr>Slide 8</vt:lpstr>
      <vt:lpstr>VAIKŲ PASISKIRSTYMAS PAGAL KMI, 2020-2022 M.M. (proc.)</vt:lpstr>
      <vt:lpstr>Slide 10</vt:lpstr>
      <vt:lpstr>Vaikų pasiskirstymas pagal fizinio  ugdymo grupes, 2020-2022 m.M. (proc.)</vt:lpstr>
      <vt:lpstr>Slide 12</vt:lpstr>
      <vt:lpstr>Slide 13</vt:lpstr>
      <vt:lpstr>Dantų ėduonies intensyvumo (kpi+KPI) indeksas 2021/2022 m.m.</vt:lpstr>
      <vt:lpstr>Apibendrinimas </vt:lpstr>
      <vt:lpstr>Rekomendacijos </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EGLUTE</cp:lastModifiedBy>
  <cp:revision>52</cp:revision>
  <dcterms:created xsi:type="dcterms:W3CDTF">2019-07-24T07:24:43Z</dcterms:created>
  <dcterms:modified xsi:type="dcterms:W3CDTF">2021-12-08T07:35:39Z</dcterms:modified>
</cp:coreProperties>
</file>